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6.xml" ContentType="application/vnd.openxmlformats-officedocument.presentationml.tags+xml"/>
  <Override PartName="/ppt/notesSlides/notesSlide44.xml" ContentType="application/vnd.openxmlformats-officedocument.presentationml.notesSlide+xml"/>
  <Override PartName="/ppt/tags/tag3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8.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301" r:id="rId2"/>
    <p:sldId id="257" r:id="rId3"/>
    <p:sldId id="295" r:id="rId4"/>
    <p:sldId id="290" r:id="rId5"/>
    <p:sldId id="292" r:id="rId6"/>
    <p:sldId id="302" r:id="rId7"/>
    <p:sldId id="303" r:id="rId8"/>
    <p:sldId id="304" r:id="rId9"/>
    <p:sldId id="305" r:id="rId10"/>
    <p:sldId id="306" r:id="rId11"/>
    <p:sldId id="308" r:id="rId12"/>
    <p:sldId id="307" r:id="rId13"/>
    <p:sldId id="309" r:id="rId14"/>
    <p:sldId id="310" r:id="rId15"/>
    <p:sldId id="311" r:id="rId16"/>
    <p:sldId id="312" r:id="rId17"/>
    <p:sldId id="336" r:id="rId18"/>
    <p:sldId id="314" r:id="rId19"/>
    <p:sldId id="315" r:id="rId20"/>
    <p:sldId id="284" r:id="rId21"/>
    <p:sldId id="293" r:id="rId22"/>
    <p:sldId id="298" r:id="rId23"/>
    <p:sldId id="316" r:id="rId24"/>
    <p:sldId id="267" r:id="rId25"/>
    <p:sldId id="274" r:id="rId26"/>
    <p:sldId id="317" r:id="rId27"/>
    <p:sldId id="333" r:id="rId28"/>
    <p:sldId id="332" r:id="rId29"/>
    <p:sldId id="319" r:id="rId30"/>
    <p:sldId id="330" r:id="rId31"/>
    <p:sldId id="318" r:id="rId32"/>
    <p:sldId id="320" r:id="rId33"/>
    <p:sldId id="331" r:id="rId34"/>
    <p:sldId id="321" r:id="rId35"/>
    <p:sldId id="322" r:id="rId36"/>
    <p:sldId id="323" r:id="rId37"/>
    <p:sldId id="325" r:id="rId38"/>
    <p:sldId id="334" r:id="rId39"/>
    <p:sldId id="326" r:id="rId40"/>
    <p:sldId id="327" r:id="rId41"/>
    <p:sldId id="328" r:id="rId42"/>
    <p:sldId id="275" r:id="rId43"/>
    <p:sldId id="299" r:id="rId44"/>
    <p:sldId id="329" r:id="rId45"/>
    <p:sldId id="335" r:id="rId46"/>
    <p:sldId id="289" r:id="rId47"/>
    <p:sldId id="288" r:id="rId48"/>
  </p:sldIdLst>
  <p:sldSz cx="9144000" cy="5143500" type="screen16x9"/>
  <p:notesSz cx="6858000" cy="9144000"/>
  <p:embeddedFontLst>
    <p:embeddedFont>
      <p:font typeface="Cambria Math" panose="02040503050406030204" pitchFamily="18" charset="0"/>
      <p:regular r:id="rId50"/>
    </p:embeddedFont>
    <p:embeddedFont>
      <p:font typeface="Calibri" panose="020F0502020204030204" pitchFamily="34" charset="0"/>
      <p:regular r:id="rId51"/>
      <p:bold r:id="rId52"/>
      <p:italic r:id="rId53"/>
      <p:boldItalic r:id="rId54"/>
    </p:embeddedFont>
    <p:embeddedFont>
      <p:font typeface="方正兰亭细黑_GBK" panose="02010600030101010101" charset="-122"/>
      <p:regular r:id="rId55"/>
    </p:embeddedFont>
    <p:embeddedFont>
      <p:font typeface="Watford DB"/>
      <p:regular r:id="rId56"/>
    </p:embeddedFont>
    <p:embeddedFont>
      <p:font typeface="等线 Light" panose="02010600030101010101" pitchFamily="2" charset="-122"/>
      <p:regular r:id="rId57"/>
    </p:embeddedFont>
    <p:embeddedFont>
      <p:font typeface="微软雅黑" panose="020B0503020204020204" pitchFamily="34" charset="-122"/>
      <p:regular r:id="rId58"/>
      <p:bold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雪冰" initials="张雪冰" lastIdx="1" clrIdx="0">
    <p:extLst>
      <p:ext uri="{19B8F6BF-5375-455C-9EA6-DF929625EA0E}">
        <p15:presenceInfo xmlns:p15="http://schemas.microsoft.com/office/powerpoint/2012/main" userId="张雪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9589"/>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84" d="100"/>
          <a:sy n="84" d="100"/>
        </p:scale>
        <p:origin x="25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2019/6/1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290396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82473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53485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597158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00607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308143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68977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2495210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66308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7630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20</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a:t>
            </a:fld>
            <a:endParaRPr lang="zh-CN" altLang="en-US"/>
          </a:p>
        </p:txBody>
      </p:sp>
    </p:spTree>
    <p:extLst>
      <p:ext uri="{BB962C8B-B14F-4D97-AF65-F5344CB8AC3E}">
        <p14:creationId xmlns:p14="http://schemas.microsoft.com/office/powerpoint/2010/main" val="2241591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a:t>
            </a:fld>
            <a:endParaRPr lang="zh-CN" altLang="en-US"/>
          </a:p>
        </p:txBody>
      </p:sp>
    </p:spTree>
    <p:extLst>
      <p:ext uri="{BB962C8B-B14F-4D97-AF65-F5344CB8AC3E}">
        <p14:creationId xmlns:p14="http://schemas.microsoft.com/office/powerpoint/2010/main" val="2283251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a:t>
            </a:fld>
            <a:endParaRPr lang="zh-CN" altLang="en-US"/>
          </a:p>
        </p:txBody>
      </p:sp>
    </p:spTree>
    <p:extLst>
      <p:ext uri="{BB962C8B-B14F-4D97-AF65-F5344CB8AC3E}">
        <p14:creationId xmlns:p14="http://schemas.microsoft.com/office/powerpoint/2010/main" val="3583037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26</a:t>
            </a:fld>
            <a:endParaRPr lang="zh-CN" altLang="en-US"/>
          </a:p>
        </p:txBody>
      </p:sp>
    </p:spTree>
    <p:extLst>
      <p:ext uri="{BB962C8B-B14F-4D97-AF65-F5344CB8AC3E}">
        <p14:creationId xmlns:p14="http://schemas.microsoft.com/office/powerpoint/2010/main" val="802735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27</a:t>
            </a:fld>
            <a:endParaRPr lang="zh-CN" altLang="en-US"/>
          </a:p>
        </p:txBody>
      </p:sp>
    </p:spTree>
    <p:extLst>
      <p:ext uri="{BB962C8B-B14F-4D97-AF65-F5344CB8AC3E}">
        <p14:creationId xmlns:p14="http://schemas.microsoft.com/office/powerpoint/2010/main" val="2469370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28</a:t>
            </a:fld>
            <a:endParaRPr lang="zh-CN" altLang="en-US"/>
          </a:p>
        </p:txBody>
      </p:sp>
    </p:spTree>
    <p:extLst>
      <p:ext uri="{BB962C8B-B14F-4D97-AF65-F5344CB8AC3E}">
        <p14:creationId xmlns:p14="http://schemas.microsoft.com/office/powerpoint/2010/main" val="2904227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29</a:t>
            </a:fld>
            <a:endParaRPr lang="zh-CN" altLang="en-US"/>
          </a:p>
        </p:txBody>
      </p:sp>
    </p:spTree>
    <p:extLst>
      <p:ext uri="{BB962C8B-B14F-4D97-AF65-F5344CB8AC3E}">
        <p14:creationId xmlns:p14="http://schemas.microsoft.com/office/powerpoint/2010/main" val="259653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extLst>
      <p:ext uri="{BB962C8B-B14F-4D97-AF65-F5344CB8AC3E}">
        <p14:creationId xmlns:p14="http://schemas.microsoft.com/office/powerpoint/2010/main" val="2790344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31</a:t>
            </a:fld>
            <a:endParaRPr lang="zh-CN" altLang="en-US"/>
          </a:p>
        </p:txBody>
      </p:sp>
    </p:spTree>
    <p:extLst>
      <p:ext uri="{BB962C8B-B14F-4D97-AF65-F5344CB8AC3E}">
        <p14:creationId xmlns:p14="http://schemas.microsoft.com/office/powerpoint/2010/main" val="231559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32</a:t>
            </a:fld>
            <a:endParaRPr lang="zh-CN" altLang="en-US"/>
          </a:p>
        </p:txBody>
      </p:sp>
    </p:spTree>
    <p:extLst>
      <p:ext uri="{BB962C8B-B14F-4D97-AF65-F5344CB8AC3E}">
        <p14:creationId xmlns:p14="http://schemas.microsoft.com/office/powerpoint/2010/main" val="1227373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33</a:t>
            </a:fld>
            <a:endParaRPr lang="zh-CN" altLang="en-US"/>
          </a:p>
        </p:txBody>
      </p:sp>
    </p:spTree>
    <p:extLst>
      <p:ext uri="{BB962C8B-B14F-4D97-AF65-F5344CB8AC3E}">
        <p14:creationId xmlns:p14="http://schemas.microsoft.com/office/powerpoint/2010/main" val="1505533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34</a:t>
            </a:fld>
            <a:endParaRPr lang="zh-CN" altLang="en-US"/>
          </a:p>
        </p:txBody>
      </p:sp>
    </p:spTree>
    <p:extLst>
      <p:ext uri="{BB962C8B-B14F-4D97-AF65-F5344CB8AC3E}">
        <p14:creationId xmlns:p14="http://schemas.microsoft.com/office/powerpoint/2010/main" val="408955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35</a:t>
            </a:fld>
            <a:endParaRPr lang="zh-CN" altLang="en-US"/>
          </a:p>
        </p:txBody>
      </p:sp>
    </p:spTree>
    <p:extLst>
      <p:ext uri="{BB962C8B-B14F-4D97-AF65-F5344CB8AC3E}">
        <p14:creationId xmlns:p14="http://schemas.microsoft.com/office/powerpoint/2010/main" val="239175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36</a:t>
            </a:fld>
            <a:endParaRPr lang="zh-CN" altLang="en-US"/>
          </a:p>
        </p:txBody>
      </p:sp>
    </p:spTree>
    <p:extLst>
      <p:ext uri="{BB962C8B-B14F-4D97-AF65-F5344CB8AC3E}">
        <p14:creationId xmlns:p14="http://schemas.microsoft.com/office/powerpoint/2010/main" val="453337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37</a:t>
            </a:fld>
            <a:endParaRPr lang="zh-CN" altLang="en-US"/>
          </a:p>
        </p:txBody>
      </p:sp>
    </p:spTree>
    <p:extLst>
      <p:ext uri="{BB962C8B-B14F-4D97-AF65-F5344CB8AC3E}">
        <p14:creationId xmlns:p14="http://schemas.microsoft.com/office/powerpoint/2010/main" val="45955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38</a:t>
            </a:fld>
            <a:endParaRPr lang="zh-CN" altLang="en-US"/>
          </a:p>
        </p:txBody>
      </p:sp>
    </p:spTree>
    <p:extLst>
      <p:ext uri="{BB962C8B-B14F-4D97-AF65-F5344CB8AC3E}">
        <p14:creationId xmlns:p14="http://schemas.microsoft.com/office/powerpoint/2010/main" val="2895273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39</a:t>
            </a:fld>
            <a:endParaRPr lang="zh-CN" altLang="en-US"/>
          </a:p>
        </p:txBody>
      </p:sp>
    </p:spTree>
    <p:extLst>
      <p:ext uri="{BB962C8B-B14F-4D97-AF65-F5344CB8AC3E}">
        <p14:creationId xmlns:p14="http://schemas.microsoft.com/office/powerpoint/2010/main" val="3972913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2019/6/1</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40</a:t>
            </a:fld>
            <a:endParaRPr lang="zh-CN" altLang="en-US"/>
          </a:p>
        </p:txBody>
      </p:sp>
    </p:spTree>
    <p:extLst>
      <p:ext uri="{BB962C8B-B14F-4D97-AF65-F5344CB8AC3E}">
        <p14:creationId xmlns:p14="http://schemas.microsoft.com/office/powerpoint/2010/main" val="1130818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41</a:t>
            </a:fld>
            <a:endParaRPr lang="zh-CN" altLang="en-US"/>
          </a:p>
        </p:txBody>
      </p:sp>
    </p:spTree>
    <p:extLst>
      <p:ext uri="{BB962C8B-B14F-4D97-AF65-F5344CB8AC3E}">
        <p14:creationId xmlns:p14="http://schemas.microsoft.com/office/powerpoint/2010/main" val="2931653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42</a:t>
            </a:fld>
            <a:endParaRPr lang="zh-CN" altLang="en-US"/>
          </a:p>
        </p:txBody>
      </p:sp>
    </p:spTree>
    <p:extLst>
      <p:ext uri="{BB962C8B-B14F-4D97-AF65-F5344CB8AC3E}">
        <p14:creationId xmlns:p14="http://schemas.microsoft.com/office/powerpoint/2010/main" val="287279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43</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44</a:t>
            </a:fld>
            <a:endParaRPr lang="zh-CN" altLang="en-US"/>
          </a:p>
        </p:txBody>
      </p:sp>
    </p:spTree>
    <p:extLst>
      <p:ext uri="{BB962C8B-B14F-4D97-AF65-F5344CB8AC3E}">
        <p14:creationId xmlns:p14="http://schemas.microsoft.com/office/powerpoint/2010/main" val="212223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45</a:t>
            </a:fld>
            <a:endParaRPr lang="zh-CN" altLang="en-US"/>
          </a:p>
        </p:txBody>
      </p:sp>
    </p:spTree>
    <p:extLst>
      <p:ext uri="{BB962C8B-B14F-4D97-AF65-F5344CB8AC3E}">
        <p14:creationId xmlns:p14="http://schemas.microsoft.com/office/powerpoint/2010/main" val="1427355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46</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47</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36545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29850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70202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83052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2019/6/1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3.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4.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42.png"/><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jp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1364" y="15363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3611463" y="3272701"/>
            <a:ext cx="2027169" cy="461637"/>
          </a:xfrm>
          <a:prstGeom prst="rect">
            <a:avLst/>
          </a:prstGeom>
          <a:noFill/>
        </p:spPr>
        <p:txBody>
          <a:bodyPr wrap="square" lIns="91413" tIns="45706" rIns="91413" bIns="45706" rtlCol="0">
            <a:spAutoFit/>
          </a:bodyPr>
          <a:lstStyle/>
          <a:p>
            <a:pPr algn="ctr"/>
            <a:r>
              <a:rPr lang="zh-CN" altLang="en-US" sz="2400" dirty="0">
                <a:ln w="10160">
                  <a:solidFill>
                    <a:schemeClr val="bg1"/>
                  </a:solidFill>
                  <a:prstDash val="solid"/>
                </a:ln>
                <a:solidFill>
                  <a:schemeClr val="bg1"/>
                </a:solidFill>
                <a:latin typeface="微软雅黑" panose="020B0503020204020204" pitchFamily="34" charset="-122"/>
                <a:ea typeface="微软雅黑" panose="020B0503020204020204" pitchFamily="34" charset="-122"/>
              </a:rPr>
              <a:t>中国海洋大学</a:t>
            </a:r>
          </a:p>
        </p:txBody>
      </p:sp>
      <p:sp>
        <p:nvSpPr>
          <p:cNvPr id="2" name="TextBox 1"/>
          <p:cNvSpPr txBox="1"/>
          <p:nvPr/>
        </p:nvSpPr>
        <p:spPr>
          <a:xfrm>
            <a:off x="1524530" y="2611207"/>
            <a:ext cx="6201036" cy="646303"/>
          </a:xfrm>
          <a:prstGeom prst="rect">
            <a:avLst/>
          </a:prstGeom>
          <a:noFill/>
        </p:spPr>
        <p:txBody>
          <a:bodyPr wrap="square" lIns="91413" tIns="45706" rIns="91413" bIns="45706"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棉花图像自动分级系统答辩</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750381" y="3751322"/>
            <a:ext cx="3871399" cy="307777"/>
          </a:xfrm>
          <a:prstGeom prst="rect">
            <a:avLst/>
          </a:prstGeom>
          <a:noFill/>
        </p:spPr>
        <p:txBody>
          <a:bodyPr wrap="square" rtlCol="0">
            <a:spAutoFit/>
          </a:bodyPr>
          <a:lstStyle/>
          <a:p>
            <a:r>
              <a:rPr lang="zh-CN" altLang="en-US" sz="1400" dirty="0" smtClean="0">
                <a:solidFill>
                  <a:schemeClr val="bg1"/>
                </a:solidFill>
                <a:latin typeface="微软雅黑" pitchFamily="34" charset="-122"/>
                <a:ea typeface="微软雅黑" pitchFamily="34" charset="-122"/>
              </a:rPr>
              <a:t>信息科学与工程学院       </a:t>
            </a:r>
            <a:r>
              <a:rPr lang="en-US" altLang="zh-CN" sz="1400" dirty="0" smtClean="0">
                <a:solidFill>
                  <a:schemeClr val="bg1"/>
                </a:solidFill>
                <a:latin typeface="微软雅黑" pitchFamily="34" charset="-122"/>
                <a:ea typeface="微软雅黑" pitchFamily="34" charset="-122"/>
              </a:rPr>
              <a:t>2015</a:t>
            </a:r>
            <a:r>
              <a:rPr lang="zh-CN" altLang="en-US" sz="1400" dirty="0" smtClean="0">
                <a:solidFill>
                  <a:schemeClr val="bg1"/>
                </a:solidFill>
                <a:latin typeface="微软雅黑" pitchFamily="34" charset="-122"/>
                <a:ea typeface="微软雅黑" pitchFamily="34" charset="-122"/>
              </a:rPr>
              <a:t>级保密管理</a:t>
            </a:r>
            <a:endParaRPr lang="zh-CN" altLang="en-US" sz="1400" dirty="0">
              <a:solidFill>
                <a:schemeClr val="bg1"/>
              </a:solidFill>
              <a:latin typeface="微软雅黑" pitchFamily="34" charset="-122"/>
              <a:ea typeface="微软雅黑" pitchFamily="34" charset="-122"/>
            </a:endParaRPr>
          </a:p>
        </p:txBody>
      </p:sp>
      <p:sp>
        <p:nvSpPr>
          <p:cNvPr id="6" name="TextBox 5"/>
          <p:cNvSpPr txBox="1"/>
          <p:nvPr/>
        </p:nvSpPr>
        <p:spPr>
          <a:xfrm>
            <a:off x="2963931" y="4059099"/>
            <a:ext cx="3017769" cy="307777"/>
          </a:xfrm>
          <a:prstGeom prst="rect">
            <a:avLst/>
          </a:prstGeom>
          <a:noFill/>
        </p:spPr>
        <p:txBody>
          <a:bodyPr wrap="square" rtlCol="0">
            <a:spAutoFit/>
          </a:bodyPr>
          <a:lstStyle/>
          <a:p>
            <a:pPr algn="ctr"/>
            <a:r>
              <a:rPr lang="zh-CN" altLang="en-US" sz="1400" dirty="0" smtClean="0">
                <a:solidFill>
                  <a:schemeClr val="bg1"/>
                </a:solidFill>
                <a:latin typeface="微软雅黑" pitchFamily="34" charset="-122"/>
                <a:ea typeface="微软雅黑" pitchFamily="34" charset="-122"/>
              </a:rPr>
              <a:t>答辩人：</a:t>
            </a:r>
            <a:r>
              <a:rPr lang="zh-CN" altLang="en-US" sz="1400" dirty="0">
                <a:solidFill>
                  <a:schemeClr val="bg1"/>
                </a:solidFill>
                <a:latin typeface="微软雅黑" pitchFamily="34" charset="-122"/>
                <a:ea typeface="微软雅黑" pitchFamily="34" charset="-122"/>
              </a:rPr>
              <a:t>张雪冰</a:t>
            </a:r>
            <a:r>
              <a:rPr lang="zh-CN" altLang="en-US" sz="1400" dirty="0" smtClean="0">
                <a:solidFill>
                  <a:schemeClr val="bg1"/>
                </a:solidFill>
                <a:latin typeface="微软雅黑" pitchFamily="34" charset="-122"/>
                <a:ea typeface="微软雅黑" pitchFamily="34" charset="-122"/>
              </a:rPr>
              <a:t>   导师：</a:t>
            </a:r>
            <a:r>
              <a:rPr lang="zh-CN" altLang="en-US" sz="1400" dirty="0">
                <a:solidFill>
                  <a:schemeClr val="bg1"/>
                </a:solidFill>
                <a:latin typeface="微软雅黑" pitchFamily="34" charset="-122"/>
                <a:ea typeface="微软雅黑" pitchFamily="34" charset="-122"/>
              </a:rPr>
              <a:t>董军宇</a:t>
            </a:r>
          </a:p>
        </p:txBody>
      </p:sp>
      <p:pic>
        <p:nvPicPr>
          <p:cNvPr id="37" name="图片 36" descr="OUC_Logo"/>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8834" y="462934"/>
            <a:ext cx="1901422" cy="1611630"/>
          </a:xfrm>
          <a:prstGeom prst="rect">
            <a:avLst/>
          </a:prstGeom>
          <a:noFill/>
          <a:ln>
            <a:noFill/>
          </a:ln>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模型训练</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0824" y="206920"/>
            <a:ext cx="2492990"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训练流程与结构对比</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57" y="785190"/>
            <a:ext cx="4923353" cy="4105789"/>
          </a:xfrm>
          <a:prstGeom prst="rect">
            <a:avLst/>
          </a:prstGeom>
        </p:spPr>
      </p:pic>
      <p:pic>
        <p:nvPicPr>
          <p:cNvPr id="76" name="图片 75"/>
          <p:cNvPicPr/>
          <p:nvPr/>
        </p:nvPicPr>
        <p:blipFill rotWithShape="1">
          <a:blip r:embed="rId6"/>
          <a:srcRect l="3237" t="5340" r="8202" b="2446"/>
          <a:stretch/>
        </p:blipFill>
        <p:spPr bwMode="auto">
          <a:xfrm>
            <a:off x="5242667" y="785190"/>
            <a:ext cx="3397341" cy="1919910"/>
          </a:xfrm>
          <a:prstGeom prst="rect">
            <a:avLst/>
          </a:prstGeom>
          <a:ln>
            <a:noFill/>
          </a:ln>
          <a:extLst>
            <a:ext uri="{53640926-AAD7-44D8-BBD7-CCE9431645EC}">
              <a14:shadowObscured xmlns:a14="http://schemas.microsoft.com/office/drawing/2010/main"/>
            </a:ext>
          </a:extLst>
        </p:spPr>
      </p:pic>
      <p:pic>
        <p:nvPicPr>
          <p:cNvPr id="77" name="图片 76" descr="https://img-blog.csdn.net/20180502155333574?watermark/2/text/aHR0cHM6Ly9ibG9nLmNzZG4ubmV0L3FxXzMyNDU4NDk5/font/5a6L5L2T/fontsize/400/fill/I0JBQkFCMA==/dissolve/70"/>
          <p:cNvPicPr/>
          <p:nvPr/>
        </p:nvPicPr>
        <p:blipFill>
          <a:blip r:embed="rId7">
            <a:extLst>
              <a:ext uri="{28A0092B-C50C-407E-A947-70E740481C1C}">
                <a14:useLocalDpi xmlns:a14="http://schemas.microsoft.com/office/drawing/2010/main" val="0"/>
              </a:ext>
            </a:extLst>
          </a:blip>
          <a:srcRect/>
          <a:stretch>
            <a:fillRect/>
          </a:stretch>
        </p:blipFill>
        <p:spPr bwMode="auto">
          <a:xfrm>
            <a:off x="5242668" y="2806253"/>
            <a:ext cx="3397340" cy="1981647"/>
          </a:xfrm>
          <a:prstGeom prst="rect">
            <a:avLst/>
          </a:prstGeom>
          <a:noFill/>
          <a:ln>
            <a:noFill/>
          </a:ln>
        </p:spPr>
      </p:pic>
    </p:spTree>
    <p:custDataLst>
      <p:tags r:id="rId1"/>
    </p:custDataLst>
    <p:extLst>
      <p:ext uri="{BB962C8B-B14F-4D97-AF65-F5344CB8AC3E}">
        <p14:creationId xmlns:p14="http://schemas.microsoft.com/office/powerpoint/2010/main" val="369103939"/>
      </p:ext>
    </p:extLst>
  </p:cSld>
  <p:clrMapOvr>
    <a:masterClrMapping/>
  </p:clrMapOvr>
  <p:transition spd="slow" advTm="0">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34"/>
          <p:cNvSpPr/>
          <p:nvPr/>
        </p:nvSpPr>
        <p:spPr>
          <a:xfrm rot="16200000">
            <a:off x="3849227" y="2232942"/>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0" name="椭圆 34"/>
          <p:cNvSpPr/>
          <p:nvPr/>
        </p:nvSpPr>
        <p:spPr>
          <a:xfrm rot="5400000">
            <a:off x="5100821" y="2232943"/>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sp>
        <p:nvSpPr>
          <p:cNvPr id="18" name="TextBox 17"/>
          <p:cNvSpPr txBox="1"/>
          <p:nvPr/>
        </p:nvSpPr>
        <p:spPr>
          <a:xfrm>
            <a:off x="921657" y="824324"/>
            <a:ext cx="1620958" cy="523220"/>
          </a:xfrm>
          <a:prstGeom prst="rect">
            <a:avLst/>
          </a:prstGeom>
          <a:noFill/>
        </p:spPr>
        <p:txBody>
          <a:bodyPr wrap="none" rtlCol="0">
            <a:spAutoFit/>
          </a:bodyPr>
          <a:lstStyle/>
          <a:p>
            <a:pPr algn="r"/>
            <a:r>
              <a:rPr lang="zh-CN" altLang="en-US" sz="2800" b="1" dirty="0" smtClean="0">
                <a:latin typeface="微软雅黑" pitchFamily="34" charset="-122"/>
                <a:ea typeface="微软雅黑" pitchFamily="34" charset="-122"/>
              </a:rPr>
              <a:t>损失函数</a:t>
            </a:r>
            <a:endParaRPr lang="zh-CN" altLang="en-US" sz="2800" b="1" dirty="0">
              <a:latin typeface="微软雅黑" pitchFamily="34" charset="-122"/>
              <a:ea typeface="微软雅黑" pitchFamily="34" charset="-122"/>
            </a:endParaRPr>
          </a:p>
        </p:txBody>
      </p:sp>
      <p:sp>
        <p:nvSpPr>
          <p:cNvPr id="27" name="KSO_Shape"/>
          <p:cNvSpPr>
            <a:spLocks/>
          </p:cNvSpPr>
          <p:nvPr/>
        </p:nvSpPr>
        <p:spPr bwMode="auto">
          <a:xfrm>
            <a:off x="4178174" y="2561337"/>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31" name="KSO_Shape"/>
          <p:cNvSpPr/>
          <p:nvPr/>
        </p:nvSpPr>
        <p:spPr>
          <a:xfrm>
            <a:off x="5185122" y="2583983"/>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微软雅黑" pitchFamily="34" charset="-122"/>
            </a:endParaRPr>
          </a:p>
        </p:txBody>
      </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模型训练</a:t>
            </a:r>
            <a:endParaRPr lang="zh-CN" altLang="en-US" sz="2000" b="1" spc="300" dirty="0">
              <a:latin typeface="微软雅黑" panose="020B0503020204020204" pitchFamily="34" charset="-122"/>
              <a:ea typeface="微软雅黑" panose="020B0503020204020204" pitchFamily="34" charset="-122"/>
            </a:endParaRPr>
          </a:p>
        </p:txBody>
      </p:sp>
      <p:sp>
        <p:nvSpPr>
          <p:cNvPr id="39" name="TextBox 26"/>
          <p:cNvSpPr txBox="1"/>
          <p:nvPr/>
        </p:nvSpPr>
        <p:spPr>
          <a:xfrm>
            <a:off x="2340824" y="192540"/>
            <a:ext cx="1210588" cy="400110"/>
          </a:xfrm>
          <a:prstGeom prst="rect">
            <a:avLst/>
          </a:prstGeom>
          <a:noFill/>
        </p:spPr>
        <p:txBody>
          <a:bodyPr wrap="non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优化算法</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5" name="TextBox 17"/>
          <p:cNvSpPr txBox="1"/>
          <p:nvPr/>
        </p:nvSpPr>
        <p:spPr>
          <a:xfrm>
            <a:off x="175602" y="1547753"/>
            <a:ext cx="3772570" cy="3280898"/>
          </a:xfrm>
          <a:prstGeom prst="rect">
            <a:avLst/>
          </a:prstGeom>
          <a:noFill/>
        </p:spPr>
        <p:txBody>
          <a:bodyPr wrap="square" rtlCol="0">
            <a:spAutoFit/>
          </a:bodyPr>
          <a:lstStyle/>
          <a:p>
            <a:pPr algn="just">
              <a:lnSpc>
                <a:spcPct val="130000"/>
              </a:lnSpc>
            </a:pPr>
            <a:r>
              <a:rPr lang="zh-CN" altLang="en-US" sz="1600" b="1" dirty="0">
                <a:latin typeface="微软雅黑" pitchFamily="34" charset="-122"/>
                <a:ea typeface="微软雅黑" pitchFamily="34" charset="-122"/>
              </a:rPr>
              <a:t>损失函数是用来刻画</a:t>
            </a:r>
            <a:r>
              <a:rPr lang="zh-CN" altLang="en-US" sz="1600" b="1" dirty="0" smtClean="0">
                <a:latin typeface="微软雅黑" pitchFamily="34" charset="-122"/>
                <a:ea typeface="微软雅黑" pitchFamily="34" charset="-122"/>
              </a:rPr>
              <a:t>神经网络计算</a:t>
            </a:r>
            <a:r>
              <a:rPr lang="zh-CN" altLang="en-US" sz="1600" b="1" dirty="0">
                <a:latin typeface="微软雅黑" pitchFamily="34" charset="-122"/>
                <a:ea typeface="微软雅黑" pitchFamily="34" charset="-122"/>
              </a:rPr>
              <a:t>值与实际标签值的接近程度</a:t>
            </a:r>
            <a:r>
              <a:rPr lang="zh-CN" altLang="en-US" sz="1600" b="1" dirty="0" smtClean="0">
                <a:latin typeface="微软雅黑" pitchFamily="34" charset="-122"/>
                <a:ea typeface="微软雅黑" pitchFamily="34" charset="-122"/>
              </a:rPr>
              <a:t>。例如，</a:t>
            </a:r>
            <a:r>
              <a:rPr lang="en-US" altLang="zh-CN" sz="1600" b="1" dirty="0" smtClean="0">
                <a:latin typeface="微软雅黑" pitchFamily="34" charset="-122"/>
                <a:ea typeface="微软雅黑" pitchFamily="34" charset="-122"/>
              </a:rPr>
              <a:t>5</a:t>
            </a:r>
            <a:r>
              <a:rPr lang="zh-CN" altLang="en-US" sz="1600" b="1" dirty="0">
                <a:latin typeface="微软雅黑" pitchFamily="34" charset="-122"/>
                <a:ea typeface="微软雅黑" pitchFamily="34" charset="-122"/>
              </a:rPr>
              <a:t>分类问题，计算值越接近</a:t>
            </a:r>
            <a:r>
              <a:rPr lang="en-US" altLang="zh-CN" sz="1600" b="1" dirty="0">
                <a:latin typeface="微软雅黑" pitchFamily="34" charset="-122"/>
                <a:ea typeface="微软雅黑" pitchFamily="34" charset="-122"/>
              </a:rPr>
              <a:t>[1,0,0,0,0]</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[0,1,0,0,0]</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[0,0,1,0,0]</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[0,0,0,1,0]</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[0,0,0,0,1]</a:t>
            </a:r>
            <a:r>
              <a:rPr lang="zh-CN" altLang="en-US" sz="1600" b="1" dirty="0">
                <a:latin typeface="微软雅黑" pitchFamily="34" charset="-122"/>
                <a:ea typeface="微软雅黑" pitchFamily="34" charset="-122"/>
              </a:rPr>
              <a:t>其中的一个，表明该神经网络的分类效果越好。其中，每一个数值代表该类的概率</a:t>
            </a:r>
            <a:r>
              <a:rPr lang="zh-CN" altLang="en-US" sz="1600" b="1" dirty="0" smtClean="0">
                <a:latin typeface="微软雅黑" pitchFamily="34" charset="-122"/>
                <a:ea typeface="微软雅黑" pitchFamily="34" charset="-122"/>
              </a:rPr>
              <a:t>。神经网络优化参数的依据就是逐渐降低模型的损失值，提高预测精度。</a:t>
            </a:r>
            <a:endParaRPr lang="en-US" altLang="zh-CN" sz="1600" b="1" dirty="0">
              <a:latin typeface="微软雅黑" pitchFamily="34" charset="-122"/>
              <a:ea typeface="微软雅黑" pitchFamily="34" charset="-122"/>
            </a:endParaRPr>
          </a:p>
          <a:p>
            <a:pPr algn="r"/>
            <a:endParaRPr lang="en-US" altLang="zh-CN" sz="2000" b="1" dirty="0" smtClean="0">
              <a:latin typeface="微软雅黑" pitchFamily="34" charset="-122"/>
              <a:ea typeface="微软雅黑" pitchFamily="34" charset="-122"/>
            </a:endParaRPr>
          </a:p>
        </p:txBody>
      </p:sp>
      <p:sp>
        <p:nvSpPr>
          <p:cNvPr id="48" name="TextBox 17"/>
          <p:cNvSpPr txBox="1"/>
          <p:nvPr/>
        </p:nvSpPr>
        <p:spPr>
          <a:xfrm>
            <a:off x="6335349" y="800962"/>
            <a:ext cx="1620957" cy="523220"/>
          </a:xfrm>
          <a:prstGeom prst="rect">
            <a:avLst/>
          </a:prstGeom>
          <a:noFill/>
        </p:spPr>
        <p:txBody>
          <a:bodyPr wrap="none" rtlCol="0">
            <a:spAutoFit/>
          </a:bodyPr>
          <a:lstStyle/>
          <a:p>
            <a:pPr algn="r"/>
            <a:r>
              <a:rPr lang="zh-CN" altLang="en-US" sz="2800" b="1" dirty="0">
                <a:latin typeface="微软雅黑" pitchFamily="34" charset="-122"/>
                <a:ea typeface="微软雅黑" pitchFamily="34" charset="-122"/>
              </a:rPr>
              <a:t>梯度下降</a:t>
            </a:r>
          </a:p>
        </p:txBody>
      </p:sp>
      <p:pic>
        <p:nvPicPr>
          <p:cNvPr id="49" name="图片 48"/>
          <p:cNvPicPr/>
          <p:nvPr/>
        </p:nvPicPr>
        <p:blipFill>
          <a:blip r:embed="rId3">
            <a:extLst>
              <a:ext uri="{28A0092B-C50C-407E-A947-70E740481C1C}">
                <a14:useLocalDpi xmlns:a14="http://schemas.microsoft.com/office/drawing/2010/main" val="0"/>
              </a:ext>
            </a:extLst>
          </a:blip>
          <a:stretch>
            <a:fillRect/>
          </a:stretch>
        </p:blipFill>
        <p:spPr>
          <a:xfrm>
            <a:off x="6335349" y="1724812"/>
            <a:ext cx="2509701" cy="2194671"/>
          </a:xfrm>
          <a:prstGeom prst="rect">
            <a:avLst/>
          </a:prstGeom>
        </p:spPr>
      </p:pic>
      <mc:AlternateContent xmlns:mc="http://schemas.openxmlformats.org/markup-compatibility/2006">
        <mc:Choice xmlns:a14="http://schemas.microsoft.com/office/drawing/2010/main" Requires="a14">
          <p:sp>
            <p:nvSpPr>
              <p:cNvPr id="32" name="矩形 31"/>
              <p:cNvSpPr/>
              <p:nvPr/>
            </p:nvSpPr>
            <p:spPr>
              <a:xfrm>
                <a:off x="6423845" y="4135447"/>
                <a:ext cx="2284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smtClean="0">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1">
                                  <a:latin typeface="Cambria Math" panose="02040503050406030204" pitchFamily="18" charset="0"/>
                                </a:rPr>
                                <m:t>𝒏</m:t>
                              </m:r>
                              <m:r>
                                <a:rPr lang="zh-CN" altLang="en-US" b="1" i="0">
                                  <a:latin typeface="Cambria Math" panose="02040503050406030204" pitchFamily="18" charset="0"/>
                                </a:rPr>
                                <m:t>+</m:t>
                              </m:r>
                              <m:r>
                                <a:rPr lang="zh-CN" altLang="en-US" b="1" i="0">
                                  <a:latin typeface="Cambria Math" panose="02040503050406030204" pitchFamily="18" charset="0"/>
                                </a:rPr>
                                <m:t>𝟏</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1">
                                  <a:latin typeface="Cambria Math" panose="02040503050406030204" pitchFamily="18" charset="0"/>
                                </a:rPr>
                                <m:t>𝒏</m:t>
                              </m:r>
                            </m:sub>
                          </m:sSub>
                          <m:r>
                            <a:rPr lang="zh-CN" altLang="en-US" b="1" i="0">
                              <a:latin typeface="Cambria Math" panose="02040503050406030204" pitchFamily="18" charset="0"/>
                            </a:rPr>
                            <m:t>−</m:t>
                          </m:r>
                          <m:r>
                            <a:rPr lang="zh-CN" altLang="en-US" b="1" i="0">
                              <a:latin typeface="Cambria Math" panose="02040503050406030204" pitchFamily="18" charset="0"/>
                            </a:rPr>
                            <m:t>𝐦𝐅</m:t>
                          </m:r>
                          <m:r>
                            <a:rPr lang="zh-CN" altLang="en-US" b="1" i="0">
                              <a:latin typeface="Cambria Math" panose="02040503050406030204" pitchFamily="18" charset="0"/>
                            </a:rPr>
                            <m:t>’(</m:t>
                          </m:r>
                          <m:r>
                            <a:rPr lang="zh-CN" altLang="en-US" b="1" i="0">
                              <a:latin typeface="Cambria Math" panose="02040503050406030204" pitchFamily="18" charset="0"/>
                            </a:rPr>
                            <m:t>𝐚</m:t>
                          </m:r>
                        </m:e>
                      </m:d>
                    </m:oMath>
                  </m:oMathPara>
                </a14:m>
                <a:endParaRPr lang="en-US" altLang="zh-CN" b="1" dirty="0" smtClean="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6423845" y="4135447"/>
                <a:ext cx="2284087" cy="369332"/>
              </a:xfrm>
              <a:prstGeom prst="rect">
                <a:avLst/>
              </a:prstGeom>
              <a:blipFill>
                <a:blip r:embed="rId4"/>
                <a:stretch>
                  <a:fillRect t="-118033" r="-21925" b="-1852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p:cNvSpPr/>
              <p:nvPr/>
            </p:nvSpPr>
            <p:spPr>
              <a:xfrm>
                <a:off x="5135913" y="4653522"/>
                <a:ext cx="3692036" cy="369332"/>
              </a:xfrm>
              <a:prstGeom prst="rect">
                <a:avLst/>
              </a:prstGeom>
            </p:spPr>
            <p:txBody>
              <a:bodyPr wrap="none">
                <a:spAutoFit/>
              </a:bodyPr>
              <a:lstStyle/>
              <a:p>
                <a14:m>
                  <m:oMath xmlns:m="http://schemas.openxmlformats.org/officeDocument/2006/math">
                    <m:r>
                      <a:rPr lang="en-US" altLang="zh-CN" b="1" i="1">
                        <a:latin typeface="Cambria Math" panose="02040503050406030204" pitchFamily="18" charset="0"/>
                      </a:rPr>
                      <m:t>𝒎</m:t>
                    </m:r>
                    <m:r>
                      <a:rPr lang="zh-CN" altLang="en-US" b="1" i="1" smtClean="0">
                        <a:latin typeface="Cambria Math" panose="02040503050406030204" pitchFamily="18" charset="0"/>
                      </a:rPr>
                      <m:t>是</m:t>
                    </m:r>
                  </m:oMath>
                </a14:m>
                <a:r>
                  <a:rPr lang="zh-CN" altLang="en-US" b="1" dirty="0" smtClean="0">
                    <a:latin typeface="微软雅黑" panose="020B0503020204020204" pitchFamily="34" charset="-122"/>
                    <a:ea typeface="微软雅黑" panose="020B0503020204020204" pitchFamily="34" charset="-122"/>
                  </a:rPr>
                  <a:t>学习率，表示参数更新的幅度</a:t>
                </a:r>
                <a:endParaRPr lang="en-US" altLang="zh-CN" b="1" dirty="0" smtClean="0">
                  <a:latin typeface="微软雅黑" panose="020B0503020204020204" pitchFamily="34" charset="-122"/>
                  <a:ea typeface="微软雅黑" panose="020B0503020204020204" pitchFamily="34" charset="-122"/>
                </a:endParaRPr>
              </a:p>
            </p:txBody>
          </p:sp>
        </mc:Choice>
        <mc:Fallback>
          <p:sp>
            <p:nvSpPr>
              <p:cNvPr id="50" name="矩形 49"/>
              <p:cNvSpPr>
                <a:spLocks noRot="1" noChangeAspect="1" noMove="1" noResize="1" noEditPoints="1" noAdjustHandles="1" noChangeArrowheads="1" noChangeShapeType="1" noTextEdit="1"/>
              </p:cNvSpPr>
              <p:nvPr/>
            </p:nvSpPr>
            <p:spPr>
              <a:xfrm>
                <a:off x="5135913" y="4653522"/>
                <a:ext cx="3692036" cy="369332"/>
              </a:xfrm>
              <a:prstGeom prst="rect">
                <a:avLst/>
              </a:prstGeom>
              <a:blipFill>
                <a:blip r:embed="rId5"/>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6383248"/>
      </p:ext>
    </p:extLst>
  </p:cSld>
  <p:clrMapOvr>
    <a:masterClrMapping/>
  </p:clrMapOvr>
  <p:transition spd="med" advClick="0" advTm="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模型训练</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76340" y="215167"/>
            <a:ext cx="1416286" cy="400110"/>
          </a:xfrm>
          <a:prstGeom prst="rect">
            <a:avLst/>
          </a:prstGeom>
          <a:noFill/>
        </p:spPr>
        <p:txBody>
          <a:bodyPr wrap="none" rtlCol="0">
            <a:spAutoFit/>
          </a:bodyPr>
          <a:lstStyle/>
          <a:p>
            <a:pPr algn="ctr"/>
            <a:r>
              <a:rPr lang="en-US" altLang="zh-CN" sz="2000" b="1" dirty="0">
                <a:solidFill>
                  <a:srgbClr val="C00000"/>
                </a:solidFill>
                <a:latin typeface="微软雅黑" panose="020B0503020204020204" pitchFamily="34" charset="-122"/>
                <a:ea typeface="微软雅黑" panose="020B0503020204020204" pitchFamily="34" charset="-122"/>
              </a:rPr>
              <a:t>b</a:t>
            </a:r>
            <a:r>
              <a:rPr lang="en-US" altLang="zh-CN" sz="2000" b="1" dirty="0" smtClean="0">
                <a:solidFill>
                  <a:srgbClr val="C00000"/>
                </a:solidFill>
                <a:latin typeface="微软雅黑" panose="020B0503020204020204" pitchFamily="34" charset="-122"/>
                <a:ea typeface="微软雅黑" panose="020B0503020204020204" pitchFamily="34" charset="-122"/>
              </a:rPr>
              <a:t>atch</a:t>
            </a:r>
            <a:r>
              <a:rPr lang="zh-CN" altLang="en-US" sz="2000" b="1" dirty="0" smtClean="0">
                <a:solidFill>
                  <a:srgbClr val="C00000"/>
                </a:solidFill>
                <a:latin typeface="微软雅黑" panose="020B0503020204020204" pitchFamily="34" charset="-122"/>
                <a:ea typeface="微软雅黑" panose="020B0503020204020204" pitchFamily="34" charset="-122"/>
              </a:rPr>
              <a:t>选择</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28" y="894739"/>
            <a:ext cx="4923353" cy="4105789"/>
          </a:xfrm>
          <a:prstGeom prst="rect">
            <a:avLst/>
          </a:prstGeom>
        </p:spPr>
      </p:pic>
      <p:sp>
        <p:nvSpPr>
          <p:cNvPr id="6" name="椭圆 5"/>
          <p:cNvSpPr/>
          <p:nvPr/>
        </p:nvSpPr>
        <p:spPr>
          <a:xfrm>
            <a:off x="406400" y="1828800"/>
            <a:ext cx="16002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弧形箭头 7"/>
          <p:cNvSpPr/>
          <p:nvPr/>
        </p:nvSpPr>
        <p:spPr>
          <a:xfrm rot="20848334">
            <a:off x="1720346" y="942050"/>
            <a:ext cx="4178300" cy="67239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5815912" y="1121006"/>
            <a:ext cx="3074087"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单条训练数据，偏差太大</a:t>
            </a: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865244" y="1944670"/>
            <a:ext cx="2820087"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全部</a:t>
            </a:r>
            <a:r>
              <a:rPr lang="zh-CN" altLang="en-US" sz="2000" b="1" dirty="0" smtClean="0">
                <a:latin typeface="微软雅黑" panose="020B0503020204020204" pitchFamily="34" charset="-122"/>
                <a:ea typeface="微软雅黑" panose="020B0503020204020204" pitchFamily="34" charset="-122"/>
              </a:rPr>
              <a:t>训练数据，电脑内存不足，且训练速度缓慢，不益模型训练。</a:t>
            </a:r>
            <a:endParaRPr lang="zh-CN" altLang="en-US" sz="20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921831" y="3383887"/>
            <a:ext cx="2820087" cy="1015663"/>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随机选择部分训练数据，称为一个</a:t>
            </a:r>
            <a:r>
              <a:rPr lang="en-US" altLang="zh-CN" sz="2000" b="1" dirty="0" smtClean="0">
                <a:latin typeface="微软雅黑" panose="020B0503020204020204" pitchFamily="34" charset="-122"/>
                <a:ea typeface="微软雅黑" panose="020B0503020204020204" pitchFamily="34" charset="-122"/>
              </a:rPr>
              <a:t>batch</a:t>
            </a:r>
            <a:r>
              <a:rPr lang="zh-CN" altLang="en-US" sz="2000" b="1" dirty="0" smtClean="0">
                <a:latin typeface="微软雅黑" panose="020B0503020204020204" pitchFamily="34" charset="-122"/>
                <a:ea typeface="微软雅黑" panose="020B0503020204020204" pitchFamily="34" charset="-122"/>
              </a:rPr>
              <a:t>，缓和两者的矛盾。</a:t>
            </a:r>
            <a:endParaRPr lang="zh-CN" altLang="en-US" sz="20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60088570"/>
      </p:ext>
    </p:extLst>
  </p:cSld>
  <p:clrMapOvr>
    <a:masterClrMapping/>
  </p:clrMapOvr>
  <p:transition spd="slow"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7746"/>
            <a:ext cx="121058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卷积操作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57" y="731260"/>
            <a:ext cx="4613924" cy="4044304"/>
          </a:xfrm>
          <a:prstGeom prst="rect">
            <a:avLst/>
          </a:prstGeom>
        </p:spPr>
      </p:pic>
      <p:sp>
        <p:nvSpPr>
          <p:cNvPr id="6" name="矩形 5"/>
          <p:cNvSpPr/>
          <p:nvPr/>
        </p:nvSpPr>
        <p:spPr>
          <a:xfrm>
            <a:off x="5495148" y="683205"/>
            <a:ext cx="2984305" cy="4401205"/>
          </a:xfrm>
          <a:prstGeom prst="rect">
            <a:avLst/>
          </a:prstGeom>
        </p:spPr>
        <p:txBody>
          <a:bodyPr wrap="square">
            <a:spAutoFit/>
          </a:bodyPr>
          <a:lstStyle/>
          <a:p>
            <a:pPr marL="285750" indent="-285750" algn="just">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局部感知视野，相邻的像素联系紧密</a:t>
            </a:r>
            <a:endParaRPr lang="en-US" altLang="zh-CN" sz="2800" b="1"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共享卷积核，大大缩小了参数规模</a:t>
            </a:r>
            <a:endParaRPr lang="en-US" altLang="zh-CN" sz="2800" b="1"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多卷积核提取</a:t>
            </a:r>
            <a:r>
              <a:rPr lang="zh-CN" altLang="en-US" sz="2800" b="1" dirty="0">
                <a:latin typeface="微软雅黑" panose="020B0503020204020204" pitchFamily="34" charset="-122"/>
                <a:ea typeface="微软雅黑" panose="020B0503020204020204" pitchFamily="34" charset="-122"/>
              </a:rPr>
              <a:t>了不同层次的</a:t>
            </a:r>
            <a:r>
              <a:rPr lang="zh-CN" altLang="en-US" sz="2800" b="1" dirty="0" smtClean="0">
                <a:latin typeface="微软雅黑" panose="020B0503020204020204" pitchFamily="34" charset="-122"/>
                <a:ea typeface="微软雅黑" panose="020B0503020204020204" pitchFamily="34" charset="-122"/>
              </a:rPr>
              <a:t>特征，例如颜色特征、纹理特征</a:t>
            </a:r>
            <a:endParaRPr lang="en-US" altLang="zh-CN" sz="28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00865364"/>
      </p:ext>
    </p:extLst>
  </p:cSld>
  <p:clrMapOvr>
    <a:masterClrMapping/>
  </p:clrMapOvr>
  <p:transition spd="slow"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32154" y="179525"/>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卷积池化</a:t>
            </a: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40824" y="191171"/>
            <a:ext cx="121058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池</a:t>
            </a:r>
            <a:r>
              <a:rPr lang="zh-CN" altLang="en-US" sz="2000" b="1" dirty="0" smtClean="0">
                <a:solidFill>
                  <a:srgbClr val="C00000"/>
                </a:solidFill>
                <a:latin typeface="微软雅黑" panose="020B0503020204020204" pitchFamily="34" charset="-122"/>
                <a:ea typeface="微软雅黑" panose="020B0503020204020204" pitchFamily="34" charset="-122"/>
              </a:rPr>
              <a:t>化操作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646880" y="894738"/>
            <a:ext cx="3869136" cy="3434665"/>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740840" y="894738"/>
            <a:ext cx="3887903" cy="3434665"/>
          </a:xfrm>
          <a:prstGeom prst="rect">
            <a:avLst/>
          </a:prstGeom>
        </p:spPr>
      </p:pic>
    </p:spTree>
    <p:custDataLst>
      <p:tags r:id="rId1"/>
    </p:custDataLst>
    <p:extLst>
      <p:ext uri="{BB962C8B-B14F-4D97-AF65-F5344CB8AC3E}">
        <p14:creationId xmlns:p14="http://schemas.microsoft.com/office/powerpoint/2010/main" val="3387253666"/>
      </p:ext>
    </p:extLst>
  </p:cSld>
  <p:clrMapOvr>
    <a:masterClrMapping/>
  </p:clrMapOvr>
  <p:transition spd="slow" advTm="0">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907895" cy="400110"/>
          </a:xfrm>
          <a:prstGeom prst="rect">
            <a:avLst/>
          </a:prstGeom>
          <a:noFill/>
        </p:spPr>
        <p:txBody>
          <a:bodyPr wrap="none" rtlCol="0">
            <a:spAutoFit/>
          </a:bodyPr>
          <a:lstStyle/>
          <a:p>
            <a:r>
              <a:rPr lang="en-US" altLang="zh-CN" sz="2000" b="1" spc="300" dirty="0" err="1" smtClean="0">
                <a:latin typeface="微软雅黑" panose="020B0503020204020204" pitchFamily="34" charset="-122"/>
                <a:ea typeface="微软雅黑" panose="020B0503020204020204" pitchFamily="34" charset="-122"/>
              </a:rPr>
              <a:t>MobileNet</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857990" y="194114"/>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899129" y="191808"/>
            <a:ext cx="1210588"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标准卷积</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a:off x="1341365" y="962030"/>
            <a:ext cx="6798949" cy="2774305"/>
          </a:xfrm>
          <a:prstGeom prst="rect">
            <a:avLst/>
          </a:prstGeom>
        </p:spPr>
      </p:pic>
      <p:sp>
        <p:nvSpPr>
          <p:cNvPr id="2" name="矩形 1"/>
          <p:cNvSpPr/>
          <p:nvPr/>
        </p:nvSpPr>
        <p:spPr>
          <a:xfrm>
            <a:off x="3502359" y="4072051"/>
            <a:ext cx="2553904" cy="646331"/>
          </a:xfrm>
          <a:prstGeom prst="rect">
            <a:avLst/>
          </a:prstGeom>
        </p:spPr>
        <p:txBody>
          <a:bodyPr wrap="none">
            <a:spAutoFit/>
          </a:bodyPr>
          <a:lstStyle/>
          <a:p>
            <a:r>
              <a:rPr lang="en-US" altLang="zh-CN" sz="3600" kern="0" dirty="0" smtClean="0">
                <a:latin typeface="Times New Roman" panose="02020603050405020304" pitchFamily="18" charset="0"/>
                <a:cs typeface="宋体" panose="02010600030101010101" pitchFamily="2" charset="-122"/>
              </a:rPr>
              <a:t>D*N*A</a:t>
            </a:r>
            <a:r>
              <a:rPr lang="en-US" altLang="zh-CN" sz="3600" kern="0" baseline="-25000" dirty="0" smtClean="0">
                <a:latin typeface="Times New Roman" panose="02020603050405020304" pitchFamily="18" charset="0"/>
                <a:cs typeface="宋体" panose="02010600030101010101" pitchFamily="2" charset="-122"/>
              </a:rPr>
              <a:t>F</a:t>
            </a:r>
            <a:r>
              <a:rPr lang="en-US" altLang="zh-CN" sz="3600" kern="0" dirty="0">
                <a:latin typeface="Times New Roman" panose="02020603050405020304" pitchFamily="18" charset="0"/>
                <a:cs typeface="宋体" panose="02010600030101010101" pitchFamily="2" charset="-122"/>
              </a:rPr>
              <a:t>*</a:t>
            </a:r>
            <a:r>
              <a:rPr lang="en-US" altLang="zh-CN" sz="3600" kern="0" dirty="0" smtClean="0">
                <a:latin typeface="Times New Roman" panose="02020603050405020304" pitchFamily="18" charset="0"/>
                <a:cs typeface="宋体" panose="02010600030101010101" pitchFamily="2" charset="-122"/>
              </a:rPr>
              <a:t>A</a:t>
            </a:r>
            <a:r>
              <a:rPr lang="en-US" altLang="zh-CN" sz="3600" kern="0" baseline="-25000" dirty="0" smtClean="0">
                <a:latin typeface="Times New Roman" panose="02020603050405020304" pitchFamily="18" charset="0"/>
                <a:cs typeface="宋体" panose="02010600030101010101" pitchFamily="2" charset="-122"/>
              </a:rPr>
              <a:t>F</a:t>
            </a:r>
            <a:endParaRPr lang="zh-CN" altLang="en-US" sz="3600" dirty="0"/>
          </a:p>
        </p:txBody>
      </p:sp>
    </p:spTree>
    <p:custDataLst>
      <p:tags r:id="rId1"/>
    </p:custDataLst>
    <p:extLst>
      <p:ext uri="{BB962C8B-B14F-4D97-AF65-F5344CB8AC3E}">
        <p14:creationId xmlns:p14="http://schemas.microsoft.com/office/powerpoint/2010/main" val="1672113467"/>
      </p:ext>
    </p:extLst>
  </p:cSld>
  <p:clrMapOvr>
    <a:masterClrMapping/>
  </p:clrMapOvr>
  <p:transition spd="slow" advTm="0">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61019" y="205195"/>
            <a:ext cx="1907895" cy="400110"/>
          </a:xfrm>
          <a:prstGeom prst="rect">
            <a:avLst/>
          </a:prstGeom>
          <a:noFill/>
        </p:spPr>
        <p:txBody>
          <a:bodyPr wrap="none" rtlCol="0">
            <a:spAutoFit/>
          </a:bodyPr>
          <a:lstStyle/>
          <a:p>
            <a:r>
              <a:rPr lang="en-US" altLang="zh-CN" sz="2000" b="1" spc="300" dirty="0" err="1" smtClean="0">
                <a:latin typeface="微软雅黑" panose="020B0503020204020204" pitchFamily="34" charset="-122"/>
                <a:ea typeface="微软雅黑" panose="020B0503020204020204" pitchFamily="34" charset="-122"/>
              </a:rPr>
              <a:t>MobileNet</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868914" y="31691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08276" y="202231"/>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深度可分离卷积</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448783" y="723289"/>
            <a:ext cx="5337810" cy="1848461"/>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448783" y="2571750"/>
            <a:ext cx="5337810" cy="1598762"/>
          </a:xfrm>
          <a:prstGeom prst="rect">
            <a:avLst/>
          </a:prstGeom>
        </p:spPr>
      </p:pic>
      <p:sp>
        <p:nvSpPr>
          <p:cNvPr id="14" name="矩形 13"/>
          <p:cNvSpPr/>
          <p:nvPr/>
        </p:nvSpPr>
        <p:spPr>
          <a:xfrm>
            <a:off x="5896487" y="698749"/>
            <a:ext cx="3137619" cy="3416320"/>
          </a:xfrm>
          <a:prstGeom prst="rect">
            <a:avLst/>
          </a:prstGeom>
        </p:spPr>
        <p:txBody>
          <a:bodyPr wrap="square">
            <a:spAutoFit/>
          </a:bodyPr>
          <a:lstStyle/>
          <a:p>
            <a:pPr algn="just"/>
            <a:r>
              <a:rPr lang="zh-CN" altLang="zh-CN" sz="2400" b="1" dirty="0">
                <a:latin typeface="微软雅黑" panose="020B0503020204020204" pitchFamily="34" charset="-122"/>
                <a:ea typeface="微软雅黑" panose="020B0503020204020204" pitchFamily="34" charset="-122"/>
              </a:rPr>
              <a:t>标准卷积中将输入的第</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通道对应的第</a:t>
            </a:r>
            <a:r>
              <a:rPr lang="en-US" altLang="zh-CN" sz="2400" b="1" dirty="0">
                <a:latin typeface="微软雅黑" panose="020B0503020204020204" pitchFamily="34" charset="-122"/>
                <a:ea typeface="微软雅黑" panose="020B0503020204020204" pitchFamily="34" charset="-122"/>
              </a:rPr>
              <a:t>n</a:t>
            </a:r>
            <a:r>
              <a:rPr lang="zh-CN" altLang="zh-CN" sz="2400" b="1" dirty="0">
                <a:latin typeface="微软雅黑" panose="020B0503020204020204" pitchFamily="34" charset="-122"/>
                <a:ea typeface="微软雅黑" panose="020B0503020204020204" pitchFamily="34" charset="-122"/>
              </a:rPr>
              <a:t>卷积核的</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通道，并将通道计算结果相加，得到输出结果的第</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通道；而深度卷积中将输入的第</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通道作用第</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卷积核，产生输出特征的第</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通道。</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a:xfrm>
            <a:off x="2716086" y="4336897"/>
            <a:ext cx="4049507" cy="584775"/>
          </a:xfrm>
          <a:prstGeom prst="rect">
            <a:avLst/>
          </a:prstGeom>
        </p:spPr>
        <p:txBody>
          <a:bodyPr wrap="none">
            <a:spAutoFit/>
          </a:bodyPr>
          <a:lstStyle/>
          <a:p>
            <a:r>
              <a:rPr lang="en-US" altLang="zh-CN" sz="3200" kern="0" dirty="0">
                <a:latin typeface="Times New Roman" panose="02020603050405020304" pitchFamily="18" charset="0"/>
                <a:cs typeface="宋体" panose="02010600030101010101" pitchFamily="2" charset="-122"/>
              </a:rPr>
              <a:t>1*D*A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*A</a:t>
            </a:r>
            <a:r>
              <a:rPr lang="en-US" altLang="zh-CN" sz="3200" kern="0" baseline="-25000" dirty="0">
                <a:latin typeface="Times New Roman" panose="02020603050405020304" pitchFamily="18" charset="0"/>
                <a:cs typeface="宋体" panose="02010600030101010101" pitchFamily="2" charset="-122"/>
              </a:rPr>
              <a:t>F</a:t>
            </a:r>
            <a:r>
              <a:rPr lang="en-US" altLang="zh-CN" sz="3200" kern="0" dirty="0">
                <a:latin typeface="Times New Roman" panose="02020603050405020304" pitchFamily="18" charset="0"/>
                <a:cs typeface="宋体" panose="02010600030101010101" pitchFamily="2" charset="-122"/>
              </a:rPr>
              <a:t>+1*1*D*N</a:t>
            </a:r>
            <a:endParaRPr lang="zh-CN" altLang="en-US" sz="3200" dirty="0"/>
          </a:p>
        </p:txBody>
      </p:sp>
    </p:spTree>
    <p:custDataLst>
      <p:tags r:id="rId1"/>
    </p:custDataLst>
    <p:extLst>
      <p:ext uri="{BB962C8B-B14F-4D97-AF65-F5344CB8AC3E}">
        <p14:creationId xmlns:p14="http://schemas.microsoft.com/office/powerpoint/2010/main" val="2018644520"/>
      </p:ext>
    </p:extLst>
  </p:cSld>
  <p:clrMapOvr>
    <a:masterClrMapping/>
  </p:clrMapOvr>
  <p:transition spd="slow" advTm="0">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907895" cy="400110"/>
          </a:xfrm>
          <a:prstGeom prst="rect">
            <a:avLst/>
          </a:prstGeom>
          <a:noFill/>
        </p:spPr>
        <p:txBody>
          <a:bodyPr wrap="none" rtlCol="0">
            <a:spAutoFit/>
          </a:bodyPr>
          <a:lstStyle/>
          <a:p>
            <a:r>
              <a:rPr lang="en-US" altLang="zh-CN" sz="2000" b="1" spc="300" dirty="0" err="1" smtClean="0">
                <a:latin typeface="微软雅黑" panose="020B0503020204020204" pitchFamily="34" charset="-122"/>
                <a:ea typeface="微软雅黑" panose="020B0503020204020204" pitchFamily="34" charset="-122"/>
              </a:rPr>
              <a:t>MobileNet</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868385" y="257631"/>
            <a:ext cx="1" cy="24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2694" y="206330"/>
            <a:ext cx="1561646" cy="400110"/>
          </a:xfrm>
          <a:prstGeom prst="rect">
            <a:avLst/>
          </a:prstGeom>
        </p:spPr>
        <p:txBody>
          <a:bodyPr wrap="none">
            <a:spAutoFit/>
          </a:bodyPr>
          <a:lstStyle/>
          <a:p>
            <a:r>
              <a:rPr lang="en-US" altLang="zh-CN" sz="2000" b="1" dirty="0" err="1" smtClean="0">
                <a:solidFill>
                  <a:srgbClr val="C00000"/>
                </a:solidFill>
                <a:latin typeface="微软雅黑" panose="020B0503020204020204" pitchFamily="34" charset="-122"/>
                <a:ea typeface="微软雅黑" panose="020B0503020204020204" pitchFamily="34" charset="-122"/>
              </a:rPr>
              <a:t>MobileNet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024" y="1823632"/>
            <a:ext cx="5611008" cy="990738"/>
          </a:xfrm>
          <a:prstGeom prst="rect">
            <a:avLst/>
          </a:prstGeom>
        </p:spPr>
      </p:pic>
    </p:spTree>
    <p:custDataLst>
      <p:tags r:id="rId1"/>
    </p:custDataLst>
    <p:extLst>
      <p:ext uri="{BB962C8B-B14F-4D97-AF65-F5344CB8AC3E}">
        <p14:creationId xmlns:p14="http://schemas.microsoft.com/office/powerpoint/2010/main" val="1558042207"/>
      </p:ext>
    </p:extLst>
  </p:cSld>
  <p:clrMapOvr>
    <a:masterClrMapping/>
  </p:clrMapOvr>
  <p:transition spd="slow" advTm="0">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528" y="3694"/>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907895" cy="400110"/>
          </a:xfrm>
          <a:prstGeom prst="rect">
            <a:avLst/>
          </a:prstGeom>
          <a:noFill/>
        </p:spPr>
        <p:txBody>
          <a:bodyPr wrap="none" rtlCol="0">
            <a:spAutoFit/>
          </a:bodyPr>
          <a:lstStyle/>
          <a:p>
            <a:r>
              <a:rPr lang="en-US" altLang="zh-CN" sz="2000" b="1" spc="300" dirty="0" err="1" smtClean="0">
                <a:latin typeface="微软雅黑" panose="020B0503020204020204" pitchFamily="34" charset="-122"/>
                <a:ea typeface="微软雅黑" panose="020B0503020204020204" pitchFamily="34" charset="-122"/>
              </a:rPr>
              <a:t>MobileNet</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868385" y="257631"/>
            <a:ext cx="1" cy="246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952694" y="206330"/>
            <a:ext cx="1561646" cy="400110"/>
          </a:xfrm>
          <a:prstGeom prst="rect">
            <a:avLst/>
          </a:prstGeom>
        </p:spPr>
        <p:txBody>
          <a:bodyPr wrap="none">
            <a:spAutoFit/>
          </a:bodyPr>
          <a:lstStyle/>
          <a:p>
            <a:r>
              <a:rPr lang="en-US" altLang="zh-CN" sz="2000" b="1" dirty="0" err="1" smtClean="0">
                <a:solidFill>
                  <a:srgbClr val="C00000"/>
                </a:solidFill>
                <a:latin typeface="微软雅黑" panose="020B0503020204020204" pitchFamily="34" charset="-122"/>
                <a:ea typeface="微软雅黑" panose="020B0503020204020204" pitchFamily="34" charset="-122"/>
              </a:rPr>
              <a:t>MobileNet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2" name="图片 11"/>
          <p:cNvPicPr/>
          <p:nvPr/>
        </p:nvPicPr>
        <p:blipFill>
          <a:blip r:embed="rId5">
            <a:extLst>
              <a:ext uri="{28A0092B-C50C-407E-A947-70E740481C1C}">
                <a14:useLocalDpi xmlns:a14="http://schemas.microsoft.com/office/drawing/2010/main" val="0"/>
              </a:ext>
            </a:extLst>
          </a:blip>
          <a:stretch>
            <a:fillRect/>
          </a:stretch>
        </p:blipFill>
        <p:spPr>
          <a:xfrm>
            <a:off x="515258" y="713584"/>
            <a:ext cx="3831112" cy="4431121"/>
          </a:xfrm>
          <a:prstGeom prst="rect">
            <a:avLst/>
          </a:prstGeom>
        </p:spPr>
      </p:pic>
      <p:pic>
        <p:nvPicPr>
          <p:cNvPr id="14" name="图片 13"/>
          <p:cNvPicPr/>
          <p:nvPr/>
        </p:nvPicPr>
        <p:blipFill>
          <a:blip r:embed="rId6">
            <a:extLst>
              <a:ext uri="{28A0092B-C50C-407E-A947-70E740481C1C}">
                <a14:useLocalDpi xmlns:a14="http://schemas.microsoft.com/office/drawing/2010/main" val="0"/>
              </a:ext>
            </a:extLst>
          </a:blip>
          <a:stretch>
            <a:fillRect/>
          </a:stretch>
        </p:blipFill>
        <p:spPr>
          <a:xfrm>
            <a:off x="4732528" y="2137357"/>
            <a:ext cx="3048000" cy="1162050"/>
          </a:xfrm>
          <a:prstGeom prst="rect">
            <a:avLst/>
          </a:prstGeom>
        </p:spPr>
      </p:pic>
    </p:spTree>
    <p:custDataLst>
      <p:tags r:id="rId1"/>
    </p:custDataLst>
    <p:extLst>
      <p:ext uri="{BB962C8B-B14F-4D97-AF65-F5344CB8AC3E}">
        <p14:creationId xmlns:p14="http://schemas.microsoft.com/office/powerpoint/2010/main" val="1536330361"/>
      </p:ext>
    </p:extLst>
  </p:cSld>
  <p:clrMapOvr>
    <a:masterClrMapping/>
  </p:clrMapOvr>
  <p:transition spd="slow" advTm="0">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864352" y="1603738"/>
            <a:ext cx="4145687" cy="769441"/>
          </a:xfrm>
          <a:prstGeom prst="rect">
            <a:avLst/>
          </a:prstGeom>
          <a:noFill/>
        </p:spPr>
        <p:txBody>
          <a:bodyPr wrap="none" rtlCol="0">
            <a:spAutoFit/>
          </a:bodyPr>
          <a:lstStyle/>
          <a:p>
            <a:r>
              <a:rPr lang="zh-CN" altLang="en-US" sz="4400" b="1" dirty="0">
                <a:latin typeface="微软雅黑" panose="020B0503020204020204" pitchFamily="34" charset="-122"/>
                <a:ea typeface="微软雅黑" panose="020B0503020204020204" pitchFamily="34" charset="-122"/>
              </a:rPr>
              <a:t>研究思路及过程</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第三部分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34963" y="254394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研究思路</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4434963" y="2990541"/>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研究过程</a:t>
            </a:r>
            <a:endParaRPr lang="zh-CN" altLang="en-US" sz="20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5603736" y="2571446"/>
            <a:ext cx="2428357"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RESEARCH IDEAS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603736" y="3019214"/>
            <a:ext cx="2824171" cy="400110"/>
          </a:xfrm>
          <a:prstGeom prst="rect">
            <a:avLst/>
          </a:prstGeom>
          <a:noFill/>
        </p:spPr>
        <p:txBody>
          <a:bodyPr wrap="non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RESEARCH PROCESS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2" name="椭圆 21"/>
          <p:cNvSpPr/>
          <p:nvPr/>
        </p:nvSpPr>
        <p:spPr>
          <a:xfrm>
            <a:off x="4141075" y="257144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41075" y="30088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43452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386425" y="1180443"/>
            <a:ext cx="2377447" cy="461665"/>
          </a:xfrm>
          <a:prstGeom prst="rect">
            <a:avLst/>
          </a:prstGeom>
          <a:noFill/>
        </p:spPr>
        <p:txBody>
          <a:bodyPr wrap="none" rtlCol="0">
            <a:spAutoFit/>
          </a:bodyPr>
          <a:lstStyle/>
          <a:p>
            <a:pPr algn="ctr"/>
            <a:r>
              <a:rPr lang="en-US" altLang="zh-CN" sz="1200" b="1" dirty="0" smtClean="0">
                <a:solidFill>
                  <a:srgbClr val="C00000"/>
                </a:solidFill>
                <a:latin typeface="微软雅黑" panose="020B0503020204020204" pitchFamily="34" charset="-122"/>
                <a:ea typeface="微软雅黑" panose="020B0503020204020204" pitchFamily="34" charset="-122"/>
              </a:rPr>
              <a:t>THE RESEARCH MENTALITY </a:t>
            </a:r>
          </a:p>
          <a:p>
            <a:pPr algn="ctr"/>
            <a:r>
              <a:rPr lang="en-US" altLang="zh-CN" sz="1200" b="1" dirty="0" smtClean="0">
                <a:solidFill>
                  <a:srgbClr val="C00000"/>
                </a:solidFill>
                <a:latin typeface="微软雅黑" panose="020B0503020204020204" pitchFamily="34" charset="-122"/>
                <a:ea typeface="微软雅黑" panose="020B0503020204020204" pitchFamily="34" charset="-122"/>
              </a:rPr>
              <a:t>AND THE PROCESS</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主目录</a:t>
            </a:r>
            <a:endParaRPr lang="zh-CN" altLang="en-US" sz="2000" b="1" spc="300" dirty="0">
              <a:latin typeface="微软雅黑" panose="020B0503020204020204" pitchFamily="34" charset="-122"/>
              <a:ea typeface="微软雅黑" panose="020B0503020204020204" pitchFamily="34" charset="-122"/>
            </a:endParaRPr>
          </a:p>
        </p:txBody>
      </p:sp>
      <p:sp>
        <p:nvSpPr>
          <p:cNvPr id="107" name="TextBox 106"/>
          <p:cNvSpPr txBox="1"/>
          <p:nvPr/>
        </p:nvSpPr>
        <p:spPr>
          <a:xfrm>
            <a:off x="2046519" y="212736"/>
            <a:ext cx="1620765"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CONTENTS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798782" y="880446"/>
            <a:ext cx="1800493"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课题背景及内容</a:t>
            </a:r>
            <a:endParaRPr lang="zh-CN" altLang="en-US" b="1" dirty="0">
              <a:latin typeface="微软雅黑" panose="020B0503020204020204" pitchFamily="34" charset="-122"/>
              <a:ea typeface="微软雅黑" panose="020B0503020204020204" pitchFamily="34" charset="-122"/>
            </a:endParaRPr>
          </a:p>
        </p:txBody>
      </p:sp>
      <p:sp>
        <p:nvSpPr>
          <p:cNvPr id="145" name="TextBox 144"/>
          <p:cNvSpPr txBox="1"/>
          <p:nvPr/>
        </p:nvSpPr>
        <p:spPr>
          <a:xfrm>
            <a:off x="2555900" y="4084384"/>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理论基础</a:t>
            </a:r>
          </a:p>
        </p:txBody>
      </p:sp>
      <p:sp>
        <p:nvSpPr>
          <p:cNvPr id="146" name="TextBox 145"/>
          <p:cNvSpPr txBox="1"/>
          <p:nvPr/>
        </p:nvSpPr>
        <p:spPr>
          <a:xfrm>
            <a:off x="3662754" y="880446"/>
            <a:ext cx="198002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研究思路及过程</a:t>
            </a:r>
            <a:endParaRPr lang="zh-CN" altLang="en-US" sz="2000" b="1" dirty="0">
              <a:latin typeface="微软雅黑" panose="020B0503020204020204" pitchFamily="34" charset="-122"/>
              <a:ea typeface="微软雅黑" panose="020B0503020204020204" pitchFamily="34" charset="-122"/>
            </a:endParaRPr>
          </a:p>
        </p:txBody>
      </p:sp>
      <p:sp>
        <p:nvSpPr>
          <p:cNvPr id="147" name="TextBox 146"/>
          <p:cNvSpPr txBox="1"/>
          <p:nvPr/>
        </p:nvSpPr>
        <p:spPr>
          <a:xfrm>
            <a:off x="5187483" y="4068358"/>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实验数据结果</a:t>
            </a:r>
            <a:endParaRPr lang="zh-CN" altLang="en-US" sz="2000" b="1" dirty="0">
              <a:latin typeface="微软雅黑" panose="020B0503020204020204" pitchFamily="34" charset="-122"/>
              <a:ea typeface="微软雅黑" panose="020B0503020204020204" pitchFamily="34" charset="-122"/>
            </a:endParaRPr>
          </a:p>
        </p:txBody>
      </p:sp>
      <p:sp>
        <p:nvSpPr>
          <p:cNvPr id="148" name="TextBox 147"/>
          <p:cNvSpPr txBox="1"/>
          <p:nvPr/>
        </p:nvSpPr>
        <p:spPr>
          <a:xfrm>
            <a:off x="6994587" y="835909"/>
            <a:ext cx="697627"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总结</a:t>
            </a:r>
            <a:endParaRPr lang="zh-CN" altLang="en-US" sz="2000" b="1" dirty="0">
              <a:latin typeface="微软雅黑" panose="020B0503020204020204" pitchFamily="34" charset="-122"/>
              <a:ea typeface="微软雅黑" panose="020B0503020204020204" pitchFamily="34" charset="-122"/>
            </a:endParaRPr>
          </a:p>
        </p:txBody>
      </p:sp>
      <p:sp>
        <p:nvSpPr>
          <p:cNvPr id="149" name="TextBox 148"/>
          <p:cNvSpPr txBox="1"/>
          <p:nvPr/>
        </p:nvSpPr>
        <p:spPr>
          <a:xfrm>
            <a:off x="503873" y="1165930"/>
            <a:ext cx="2450864" cy="461665"/>
          </a:xfrm>
          <a:prstGeom prst="rect">
            <a:avLst/>
          </a:prstGeom>
          <a:noFill/>
        </p:spPr>
        <p:txBody>
          <a:bodyPr wrap="none" rtlCol="0">
            <a:spAutoFit/>
          </a:bodyPr>
          <a:lstStyle/>
          <a:p>
            <a:pPr algn="ctr"/>
            <a:r>
              <a:rPr lang="en-US" altLang="zh-CN" sz="1200" b="1" dirty="0" smtClean="0">
                <a:solidFill>
                  <a:srgbClr val="C00000"/>
                </a:solidFill>
                <a:latin typeface="微软雅黑" panose="020B0503020204020204" pitchFamily="34" charset="-122"/>
                <a:ea typeface="微软雅黑" panose="020B0503020204020204" pitchFamily="34" charset="-122"/>
              </a:rPr>
              <a:t>THE BACKGROUND OF </a:t>
            </a:r>
          </a:p>
          <a:p>
            <a:pPr algn="ctr"/>
            <a:r>
              <a:rPr lang="en-US" altLang="zh-CN" sz="1200" b="1" dirty="0" smtClean="0">
                <a:solidFill>
                  <a:srgbClr val="C00000"/>
                </a:solidFill>
                <a:latin typeface="微软雅黑" panose="020B0503020204020204" pitchFamily="34" charset="-122"/>
                <a:ea typeface="微软雅黑" panose="020B0503020204020204" pitchFamily="34" charset="-122"/>
              </a:rPr>
              <a:t>THE SUBJECT AND CONTENT</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51" name="TextBox 150"/>
          <p:cNvSpPr txBox="1"/>
          <p:nvPr/>
        </p:nvSpPr>
        <p:spPr>
          <a:xfrm>
            <a:off x="5162284" y="4417978"/>
            <a:ext cx="1773948" cy="461665"/>
          </a:xfrm>
          <a:prstGeom prst="rect">
            <a:avLst/>
          </a:prstGeom>
          <a:noFill/>
        </p:spPr>
        <p:txBody>
          <a:bodyPr wrap="none" rtlCol="0">
            <a:spAutoFit/>
          </a:bodyPr>
          <a:lstStyle/>
          <a:p>
            <a:pPr algn="ctr"/>
            <a:r>
              <a:rPr lang="en-US" altLang="zh-CN" sz="1200" b="1" dirty="0" smtClean="0">
                <a:solidFill>
                  <a:srgbClr val="C00000"/>
                </a:solidFill>
                <a:latin typeface="微软雅黑" panose="020B0503020204020204" pitchFamily="34" charset="-122"/>
                <a:ea typeface="微软雅黑" panose="020B0503020204020204" pitchFamily="34" charset="-122"/>
              </a:rPr>
              <a:t>THE RESULTS OF </a:t>
            </a:r>
          </a:p>
          <a:p>
            <a:pPr algn="ctr"/>
            <a:r>
              <a:rPr lang="en-US" altLang="zh-CN" sz="1200" b="1" dirty="0" smtClean="0">
                <a:solidFill>
                  <a:srgbClr val="C00000"/>
                </a:solidFill>
                <a:latin typeface="微软雅黑" panose="020B0503020204020204" pitchFamily="34" charset="-122"/>
                <a:ea typeface="微软雅黑" panose="020B0503020204020204" pitchFamily="34" charset="-122"/>
              </a:rPr>
              <a:t>EXPRIMENTAL DATA</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52" name="TextBox 151"/>
          <p:cNvSpPr txBox="1"/>
          <p:nvPr/>
        </p:nvSpPr>
        <p:spPr>
          <a:xfrm>
            <a:off x="6889064" y="1171178"/>
            <a:ext cx="1035605" cy="276999"/>
          </a:xfrm>
          <a:prstGeom prst="rect">
            <a:avLst/>
          </a:prstGeom>
          <a:noFill/>
        </p:spPr>
        <p:txBody>
          <a:bodyPr wrap="none" rtlCol="0">
            <a:spAutoFit/>
          </a:bodyPr>
          <a:lstStyle/>
          <a:p>
            <a:pPr algn="ctr"/>
            <a:r>
              <a:rPr lang="en-US" altLang="zh-CN" sz="1200" b="1" dirty="0" smtClean="0">
                <a:solidFill>
                  <a:srgbClr val="C00000"/>
                </a:solidFill>
                <a:latin typeface="微软雅黑" panose="020B0503020204020204" pitchFamily="34" charset="-122"/>
                <a:ea typeface="微软雅黑" panose="020B0503020204020204" pitchFamily="34" charset="-122"/>
              </a:rPr>
              <a:t>SUMMARY</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5" name="TextBox 22"/>
          <p:cNvSpPr txBox="1"/>
          <p:nvPr/>
        </p:nvSpPr>
        <p:spPr>
          <a:xfrm>
            <a:off x="2426188" y="4510310"/>
            <a:ext cx="1776064" cy="276999"/>
          </a:xfrm>
          <a:prstGeom prst="rect">
            <a:avLst/>
          </a:prstGeom>
          <a:noFill/>
        </p:spPr>
        <p:txBody>
          <a:bodyPr wrap="none" rtlCol="0">
            <a:spAutoFit/>
          </a:bodyPr>
          <a:lstStyle/>
          <a:p>
            <a:pPr algn="ctr"/>
            <a:r>
              <a:rPr lang="en-US" altLang="zh-CN" sz="1200" b="1" dirty="0" smtClean="0">
                <a:solidFill>
                  <a:srgbClr val="C00000"/>
                </a:solidFill>
                <a:latin typeface="微软雅黑" panose="020B0503020204020204" pitchFamily="34" charset="-122"/>
                <a:ea typeface="微软雅黑" panose="020B0503020204020204" pitchFamily="34" charset="-122"/>
              </a:rPr>
              <a:t>THEORETICAL BASIS</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16"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研究</a:t>
            </a:r>
            <a:r>
              <a:rPr lang="zh-CN" altLang="en-US" sz="2000" b="1" spc="300" dirty="0">
                <a:latin typeface="微软雅黑" panose="020B0503020204020204" pitchFamily="34" charset="-122"/>
                <a:ea typeface="微软雅黑" panose="020B0503020204020204" pitchFamily="34" charset="-122"/>
              </a:rPr>
              <a:t>思路</a:t>
            </a:r>
          </a:p>
        </p:txBody>
      </p:sp>
      <p:cxnSp>
        <p:nvCxnSpPr>
          <p:cNvPr id="28" name="直接连接符 27"/>
          <p:cNvCxnSpPr/>
          <p:nvPr/>
        </p:nvCxnSpPr>
        <p:spPr>
          <a:xfrm>
            <a:off x="2385760"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1" name="燕尾形箭头 30"/>
          <p:cNvSpPr/>
          <p:nvPr/>
        </p:nvSpPr>
        <p:spPr>
          <a:xfrm>
            <a:off x="467544" y="2427734"/>
            <a:ext cx="8208912" cy="228600"/>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32" name="组合 31"/>
          <p:cNvGrpSpPr/>
          <p:nvPr/>
        </p:nvGrpSpPr>
        <p:grpSpPr>
          <a:xfrm>
            <a:off x="783076" y="1635646"/>
            <a:ext cx="1697385" cy="1697385"/>
            <a:chOff x="1278794" y="3334906"/>
            <a:chExt cx="914014" cy="914014"/>
          </a:xfrm>
        </p:grpSpPr>
        <p:grpSp>
          <p:nvGrpSpPr>
            <p:cNvPr id="33" name="组合 3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36"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4" name="TextBox 33"/>
            <p:cNvSpPr txBox="1"/>
            <p:nvPr/>
          </p:nvSpPr>
          <p:spPr>
            <a:xfrm>
              <a:off x="1478044" y="3669710"/>
              <a:ext cx="513771" cy="281745"/>
            </a:xfrm>
            <a:prstGeom prst="rect">
              <a:avLst/>
            </a:prstGeom>
            <a:noFill/>
          </p:spPr>
          <p:txBody>
            <a:bodyPr wrap="square" rtlCol="0">
              <a:spAutoFit/>
            </a:bodyPr>
            <a:lstStyle/>
            <a:p>
              <a:pPr algn="ctr"/>
              <a:r>
                <a:rPr lang="zh-CN" altLang="en-US" sz="2800" b="1" dirty="0" smtClean="0">
                  <a:latin typeface="微软雅黑" pitchFamily="34" charset="-122"/>
                  <a:ea typeface="微软雅黑" pitchFamily="34" charset="-122"/>
                </a:rPr>
                <a:t>准备</a:t>
              </a:r>
              <a:endParaRPr lang="zh-CN" altLang="en-US" sz="2800" b="1" dirty="0">
                <a:latin typeface="微软雅黑" pitchFamily="34" charset="-122"/>
                <a:ea typeface="微软雅黑" pitchFamily="34" charset="-122"/>
              </a:endParaRPr>
            </a:p>
          </p:txBody>
        </p:sp>
      </p:grpSp>
      <p:grpSp>
        <p:nvGrpSpPr>
          <p:cNvPr id="37" name="组合 36"/>
          <p:cNvGrpSpPr/>
          <p:nvPr/>
        </p:nvGrpSpPr>
        <p:grpSpPr>
          <a:xfrm>
            <a:off x="2709446" y="1623700"/>
            <a:ext cx="1697385" cy="1697385"/>
            <a:chOff x="1278794" y="3334906"/>
            <a:chExt cx="914014" cy="914014"/>
          </a:xfrm>
        </p:grpSpPr>
        <p:grpSp>
          <p:nvGrpSpPr>
            <p:cNvPr id="38" name="组合 3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9" name="TextBox 38"/>
            <p:cNvSpPr txBox="1"/>
            <p:nvPr/>
          </p:nvSpPr>
          <p:spPr>
            <a:xfrm>
              <a:off x="1492258" y="3676142"/>
              <a:ext cx="486149" cy="281745"/>
            </a:xfrm>
            <a:prstGeom prst="rect">
              <a:avLst/>
            </a:prstGeom>
            <a:noFill/>
          </p:spPr>
          <p:txBody>
            <a:bodyPr wrap="none" rtlCol="0">
              <a:spAutoFit/>
            </a:bodyPr>
            <a:lstStyle/>
            <a:p>
              <a:pPr algn="ctr"/>
              <a:r>
                <a:rPr lang="zh-CN" altLang="en-US" sz="2800" b="1" dirty="0" smtClean="0">
                  <a:latin typeface="微软雅黑" pitchFamily="34" charset="-122"/>
                  <a:ea typeface="微软雅黑" pitchFamily="34" charset="-122"/>
                </a:rPr>
                <a:t>模仿</a:t>
              </a:r>
              <a:endParaRPr lang="zh-CN" altLang="en-US" sz="2800" b="1" dirty="0">
                <a:latin typeface="微软雅黑" pitchFamily="34" charset="-122"/>
                <a:ea typeface="微软雅黑" pitchFamily="34" charset="-122"/>
              </a:endParaRPr>
            </a:p>
          </p:txBody>
        </p:sp>
      </p:grpSp>
      <p:grpSp>
        <p:nvGrpSpPr>
          <p:cNvPr id="46" name="组合 45"/>
          <p:cNvGrpSpPr/>
          <p:nvPr/>
        </p:nvGrpSpPr>
        <p:grpSpPr>
          <a:xfrm>
            <a:off x="4688516" y="1635646"/>
            <a:ext cx="1697385" cy="1697385"/>
            <a:chOff x="1278794" y="3334906"/>
            <a:chExt cx="914014" cy="914014"/>
          </a:xfrm>
        </p:grpSpPr>
        <p:grpSp>
          <p:nvGrpSpPr>
            <p:cNvPr id="48" name="组合 4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grpSp>
        <p:sp>
          <p:nvSpPr>
            <p:cNvPr id="49" name="TextBox 48"/>
            <p:cNvSpPr txBox="1"/>
            <p:nvPr/>
          </p:nvSpPr>
          <p:spPr>
            <a:xfrm>
              <a:off x="1483188" y="3669709"/>
              <a:ext cx="486149" cy="281745"/>
            </a:xfrm>
            <a:prstGeom prst="rect">
              <a:avLst/>
            </a:prstGeom>
            <a:noFill/>
          </p:spPr>
          <p:txBody>
            <a:bodyPr wrap="none" rtlCol="0">
              <a:spAutoFit/>
            </a:bodyPr>
            <a:lstStyle/>
            <a:p>
              <a:pPr algn="ctr"/>
              <a:r>
                <a:rPr lang="zh-CN" altLang="en-US" sz="2800" b="1" dirty="0" smtClean="0">
                  <a:latin typeface="微软雅黑" pitchFamily="34" charset="-122"/>
                  <a:ea typeface="微软雅黑" pitchFamily="34" charset="-122"/>
                </a:rPr>
                <a:t>训练</a:t>
              </a:r>
              <a:endParaRPr lang="zh-CN" altLang="en-US" sz="2800" b="1" dirty="0">
                <a:latin typeface="微软雅黑" pitchFamily="34" charset="-122"/>
                <a:ea typeface="微软雅黑" pitchFamily="34" charset="-122"/>
              </a:endParaRPr>
            </a:p>
          </p:txBody>
        </p:sp>
      </p:grpSp>
      <p:grpSp>
        <p:nvGrpSpPr>
          <p:cNvPr id="52" name="组合 51"/>
          <p:cNvGrpSpPr/>
          <p:nvPr/>
        </p:nvGrpSpPr>
        <p:grpSpPr>
          <a:xfrm>
            <a:off x="6619031" y="1642521"/>
            <a:ext cx="1697385" cy="1697385"/>
            <a:chOff x="1278794" y="3334906"/>
            <a:chExt cx="914014" cy="914014"/>
          </a:xfrm>
        </p:grpSpPr>
        <p:grpSp>
          <p:nvGrpSpPr>
            <p:cNvPr id="53" name="组合 5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6" name="椭圆 5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4" name="TextBox 53"/>
            <p:cNvSpPr txBox="1"/>
            <p:nvPr/>
          </p:nvSpPr>
          <p:spPr>
            <a:xfrm>
              <a:off x="1436062" y="3668366"/>
              <a:ext cx="679504" cy="281745"/>
            </a:xfrm>
            <a:prstGeom prst="rect">
              <a:avLst/>
            </a:prstGeom>
            <a:noFill/>
          </p:spPr>
          <p:txBody>
            <a:bodyPr wrap="none" rtlCol="0">
              <a:spAutoFit/>
            </a:bodyPr>
            <a:lstStyle/>
            <a:p>
              <a:pPr algn="ctr"/>
              <a:r>
                <a:rPr lang="zh-CN" altLang="en-US" sz="2800" b="1" dirty="0">
                  <a:latin typeface="微软雅黑" pitchFamily="34" charset="-122"/>
                  <a:ea typeface="微软雅黑" pitchFamily="34" charset="-122"/>
                </a:rPr>
                <a:t>移动</a:t>
              </a:r>
              <a:r>
                <a:rPr lang="zh-CN" altLang="en-US" sz="2800" b="1" dirty="0" smtClean="0">
                  <a:latin typeface="微软雅黑" pitchFamily="34" charset="-122"/>
                  <a:ea typeface="微软雅黑" pitchFamily="34" charset="-122"/>
                </a:rPr>
                <a:t>端</a:t>
              </a:r>
              <a:endParaRPr lang="zh-CN" altLang="en-US" sz="2800" b="1" dirty="0">
                <a:latin typeface="微软雅黑" pitchFamily="34" charset="-122"/>
                <a:ea typeface="微软雅黑" pitchFamily="34" charset="-122"/>
              </a:endParaRPr>
            </a:p>
          </p:txBody>
        </p:sp>
      </p:grpSp>
      <p:sp>
        <p:nvSpPr>
          <p:cNvPr id="57" name="椭圆 56"/>
          <p:cNvSpPr/>
          <p:nvPr/>
        </p:nvSpPr>
        <p:spPr>
          <a:xfrm>
            <a:off x="824277"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8" name="椭圆 57"/>
          <p:cNvSpPr/>
          <p:nvPr/>
        </p:nvSpPr>
        <p:spPr>
          <a:xfrm>
            <a:off x="2783180" y="149163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59" name="椭圆 58"/>
          <p:cNvSpPr/>
          <p:nvPr/>
        </p:nvSpPr>
        <p:spPr>
          <a:xfrm>
            <a:off x="4760524"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0" name="椭圆 59"/>
          <p:cNvSpPr/>
          <p:nvPr/>
        </p:nvSpPr>
        <p:spPr>
          <a:xfrm>
            <a:off x="6707078" y="149817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61" name="Freeform 34"/>
          <p:cNvSpPr>
            <a:spLocks noEditPoints="1"/>
          </p:cNvSpPr>
          <p:nvPr/>
        </p:nvSpPr>
        <p:spPr bwMode="auto">
          <a:xfrm>
            <a:off x="1000830" y="1642521"/>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2" name="Freeform 26"/>
          <p:cNvSpPr>
            <a:spLocks noEditPoints="1"/>
          </p:cNvSpPr>
          <p:nvPr/>
        </p:nvSpPr>
        <p:spPr bwMode="auto">
          <a:xfrm>
            <a:off x="2952968" y="166327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3" name="Freeform 35"/>
          <p:cNvSpPr>
            <a:spLocks noEditPoints="1"/>
          </p:cNvSpPr>
          <p:nvPr/>
        </p:nvSpPr>
        <p:spPr bwMode="auto">
          <a:xfrm>
            <a:off x="6895784" y="1679567"/>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65" name="Freeform 20"/>
          <p:cNvSpPr>
            <a:spLocks noEditPoints="1"/>
          </p:cNvSpPr>
          <p:nvPr/>
        </p:nvSpPr>
        <p:spPr bwMode="auto">
          <a:xfrm>
            <a:off x="4949998" y="163564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500"/>
          </a:p>
        </p:txBody>
      </p:sp>
      <p:sp>
        <p:nvSpPr>
          <p:cNvPr id="42" name="TextBox 26"/>
          <p:cNvSpPr txBox="1"/>
          <p:nvPr/>
        </p:nvSpPr>
        <p:spPr>
          <a:xfrm>
            <a:off x="2385760" y="232924"/>
            <a:ext cx="2428357" cy="400110"/>
          </a:xfrm>
          <a:prstGeom prst="rect">
            <a:avLst/>
          </a:prstGeom>
          <a:noFill/>
        </p:spPr>
        <p:txBody>
          <a:bodyPr wrap="non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RESEARCH </a:t>
            </a:r>
            <a:r>
              <a:rPr lang="en-US" altLang="zh-CN" sz="2000" b="1" dirty="0" smtClean="0">
                <a:solidFill>
                  <a:srgbClr val="C00000"/>
                </a:solidFill>
                <a:latin typeface="微软雅黑" panose="020B0503020204020204" pitchFamily="34" charset="-122"/>
                <a:ea typeface="微软雅黑" panose="020B0503020204020204" pitchFamily="34" charset="-122"/>
              </a:rPr>
              <a:t>IDEAS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5912948"/>
      </p:ext>
    </p:extLst>
  </p:cSld>
  <p:clrMapOvr>
    <a:masterClrMapping/>
  </p:clrMapOvr>
  <p:transition spd="slow" advTm="0">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94347" y="1873428"/>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316403" y="2407528"/>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30200" y="1253351"/>
            <a:ext cx="2846358" cy="2846358"/>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187755" y="991410"/>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1</a:t>
              </a:r>
              <a:endParaRPr lang="zh-CN" altLang="en-US" sz="2500" b="1" dirty="0">
                <a:solidFill>
                  <a:srgbClr val="C00000"/>
                </a:solidFill>
                <a:latin typeface="微软雅黑" pitchFamily="34" charset="-122"/>
                <a:ea typeface="微软雅黑" pitchFamily="34" charset="-122"/>
              </a:endParaRPr>
            </a:p>
          </p:txBody>
        </p:sp>
      </p:grpSp>
      <p:grpSp>
        <p:nvGrpSpPr>
          <p:cNvPr id="15" name="组合 14"/>
          <p:cNvGrpSpPr/>
          <p:nvPr/>
        </p:nvGrpSpPr>
        <p:grpSpPr>
          <a:xfrm>
            <a:off x="4772035" y="2388520"/>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17" name="椭圆 16"/>
            <p:cNvSpPr/>
            <p:nvPr/>
          </p:nvSpPr>
          <p:spPr>
            <a:xfrm>
              <a:off x="392107" y="743844"/>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2</a:t>
              </a:r>
              <a:endParaRPr lang="zh-CN" altLang="en-US" sz="2500" b="1" dirty="0">
                <a:solidFill>
                  <a:srgbClr val="C00000"/>
                </a:solidFill>
                <a:latin typeface="微软雅黑" pitchFamily="34" charset="-122"/>
                <a:ea typeface="微软雅黑" pitchFamily="34" charset="-122"/>
              </a:endParaRPr>
            </a:p>
          </p:txBody>
        </p:sp>
      </p:grpSp>
      <p:grpSp>
        <p:nvGrpSpPr>
          <p:cNvPr id="18" name="组合 17"/>
          <p:cNvGrpSpPr/>
          <p:nvPr/>
        </p:nvGrpSpPr>
        <p:grpSpPr>
          <a:xfrm>
            <a:off x="3982700" y="3632047"/>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itchFamily="34" charset="-122"/>
                  <a:ea typeface="微软雅黑" pitchFamily="34" charset="-122"/>
                </a:rPr>
                <a:t>3</a:t>
              </a:r>
              <a:endParaRPr lang="zh-CN" altLang="en-US" sz="2500" b="1" dirty="0">
                <a:solidFill>
                  <a:srgbClr val="C00000"/>
                </a:solidFill>
                <a:latin typeface="微软雅黑" pitchFamily="34" charset="-122"/>
                <a:ea typeface="微软雅黑" pitchFamily="34" charset="-122"/>
              </a:endParaRPr>
            </a:p>
          </p:txBody>
        </p:sp>
      </p:grpSp>
      <p:sp>
        <p:nvSpPr>
          <p:cNvPr id="21" name="TextBox 20"/>
          <p:cNvSpPr txBox="1"/>
          <p:nvPr/>
        </p:nvSpPr>
        <p:spPr>
          <a:xfrm>
            <a:off x="547000" y="2190808"/>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研究</a:t>
            </a:r>
            <a:endParaRPr lang="en-US" altLang="zh-CN" sz="2800" b="1" dirty="0" smtClean="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过程</a:t>
            </a:r>
            <a:endParaRPr lang="zh-CN" altLang="en-US" sz="2800" b="1" dirty="0" smtClean="0">
              <a:solidFill>
                <a:schemeClr val="bg1"/>
              </a:solidFill>
              <a:latin typeface="微软雅黑" pitchFamily="34" charset="-122"/>
              <a:ea typeface="微软雅黑" pitchFamily="34" charset="-122"/>
            </a:endParaRPr>
          </a:p>
        </p:txBody>
      </p:sp>
      <p:sp>
        <p:nvSpPr>
          <p:cNvPr id="22" name="TextBox 21"/>
          <p:cNvSpPr txBox="1"/>
          <p:nvPr/>
        </p:nvSpPr>
        <p:spPr>
          <a:xfrm>
            <a:off x="4929254" y="695260"/>
            <a:ext cx="4046796" cy="1231106"/>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  搭建环境，参考深度学习、</a:t>
            </a:r>
            <a:r>
              <a:rPr lang="en-US" altLang="zh-CN" sz="1600" b="1" dirty="0" err="1" smtClean="0">
                <a:solidFill>
                  <a:schemeClr val="tx1">
                    <a:lumMod val="85000"/>
                    <a:lumOff val="15000"/>
                  </a:schemeClr>
                </a:solidFill>
                <a:latin typeface="微软雅黑" pitchFamily="34" charset="-122"/>
                <a:ea typeface="微软雅黑" pitchFamily="34" charset="-122"/>
              </a:rPr>
              <a:t>tensorflow</a:t>
            </a:r>
            <a:r>
              <a:rPr lang="zh-CN" altLang="en-US" sz="1600" b="1" dirty="0" smtClean="0">
                <a:solidFill>
                  <a:schemeClr val="tx1">
                    <a:lumMod val="85000"/>
                    <a:lumOff val="15000"/>
                  </a:schemeClr>
                </a:solidFill>
                <a:latin typeface="微软雅黑" pitchFamily="34" charset="-122"/>
                <a:ea typeface="微软雅黑" pitchFamily="34" charset="-122"/>
              </a:rPr>
              <a:t>框架相关教程及文献资料，调试</a:t>
            </a:r>
            <a:r>
              <a:rPr lang="zh-CN" altLang="en-US" sz="1600" b="1" dirty="0">
                <a:solidFill>
                  <a:schemeClr val="tx1">
                    <a:lumMod val="85000"/>
                    <a:lumOff val="15000"/>
                  </a:schemeClr>
                </a:solidFill>
                <a:latin typeface="微软雅黑" pitchFamily="34" charset="-122"/>
                <a:ea typeface="微软雅黑" pitchFamily="34" charset="-122"/>
              </a:rPr>
              <a:t>简单</a:t>
            </a:r>
            <a:r>
              <a:rPr lang="zh-CN" altLang="en-US" sz="1600" b="1" dirty="0" smtClean="0">
                <a:solidFill>
                  <a:schemeClr val="tx1">
                    <a:lumMod val="85000"/>
                    <a:lumOff val="15000"/>
                  </a:schemeClr>
                </a:solidFill>
                <a:latin typeface="微软雅黑" pitchFamily="34" charset="-122"/>
                <a:ea typeface="微软雅黑" pitchFamily="34" charset="-122"/>
              </a:rPr>
              <a:t>代码，熟悉使用</a:t>
            </a:r>
            <a:r>
              <a:rPr lang="en-US" altLang="zh-CN" sz="1600" b="1" dirty="0" err="1" smtClean="0">
                <a:solidFill>
                  <a:schemeClr val="tx1">
                    <a:lumMod val="85000"/>
                    <a:lumOff val="15000"/>
                  </a:schemeClr>
                </a:solidFill>
                <a:latin typeface="微软雅黑" pitchFamily="34" charset="-122"/>
                <a:ea typeface="微软雅黑" pitchFamily="34" charset="-122"/>
              </a:rPr>
              <a:t>tensorflow</a:t>
            </a:r>
            <a:r>
              <a:rPr lang="zh-CN" altLang="en-US" sz="1600" b="1" dirty="0" smtClean="0">
                <a:solidFill>
                  <a:schemeClr val="tx1">
                    <a:lumMod val="85000"/>
                    <a:lumOff val="15000"/>
                  </a:schemeClr>
                </a:solidFill>
                <a:latin typeface="微软雅黑" pitchFamily="34" charset="-122"/>
                <a:ea typeface="微软雅黑" pitchFamily="34" charset="-122"/>
              </a:rPr>
              <a:t>、</a:t>
            </a:r>
            <a:r>
              <a:rPr lang="en-US" altLang="zh-CN" sz="1600" b="1" dirty="0" err="1" smtClean="0">
                <a:solidFill>
                  <a:schemeClr val="tx1">
                    <a:lumMod val="85000"/>
                    <a:lumOff val="15000"/>
                  </a:schemeClr>
                </a:solidFill>
                <a:latin typeface="微软雅黑" pitchFamily="34" charset="-122"/>
                <a:ea typeface="微软雅黑" pitchFamily="34" charset="-122"/>
              </a:rPr>
              <a:t>tf</a:t>
            </a:r>
            <a:r>
              <a:rPr lang="en-US" altLang="zh-CN" sz="1600" b="1" dirty="0" smtClean="0">
                <a:solidFill>
                  <a:schemeClr val="tx1">
                    <a:lumMod val="85000"/>
                    <a:lumOff val="15000"/>
                  </a:schemeClr>
                </a:solidFill>
                <a:latin typeface="微软雅黑" pitchFamily="34" charset="-122"/>
                <a:ea typeface="微软雅黑" pitchFamily="34" charset="-122"/>
              </a:rPr>
              <a:t>-slim</a:t>
            </a:r>
            <a:r>
              <a:rPr lang="zh-CN" altLang="en-US" sz="1600" b="1" dirty="0" smtClean="0">
                <a:solidFill>
                  <a:schemeClr val="tx1">
                    <a:lumMod val="85000"/>
                    <a:lumOff val="15000"/>
                  </a:schemeClr>
                </a:solidFill>
                <a:latin typeface="微软雅黑" pitchFamily="34" charset="-122"/>
                <a:ea typeface="微软雅黑" pitchFamily="34" charset="-122"/>
              </a:rPr>
              <a:t>进行模型训练的工作流程，在实践中掌握该实验的基本理论知识。</a:t>
            </a:r>
            <a:endParaRPr lang="en-US" altLang="zh-CN" sz="1600" b="1" dirty="0">
              <a:solidFill>
                <a:schemeClr val="tx1">
                  <a:lumMod val="85000"/>
                  <a:lumOff val="15000"/>
                </a:schemeClr>
              </a:solidFill>
              <a:latin typeface="微软雅黑" pitchFamily="34" charset="-122"/>
              <a:ea typeface="微软雅黑" pitchFamily="34" charset="-122"/>
            </a:endParaRPr>
          </a:p>
        </p:txBody>
      </p:sp>
      <p:sp>
        <p:nvSpPr>
          <p:cNvPr id="25" name="TextBox 24"/>
          <p:cNvSpPr txBox="1"/>
          <p:nvPr/>
        </p:nvSpPr>
        <p:spPr>
          <a:xfrm>
            <a:off x="2784732" y="1601194"/>
            <a:ext cx="1752111" cy="2160591"/>
          </a:xfrm>
          <a:prstGeom prst="rect">
            <a:avLst/>
          </a:prstGeom>
          <a:noFill/>
        </p:spPr>
        <p:txBody>
          <a:bodyPr wrap="square" lIns="0" tIns="0" rIns="0" bIns="0" rtlCol="0">
            <a:spAutoFit/>
          </a:bodyPr>
          <a:lstStyle/>
          <a:p>
            <a:pPr algn="just">
              <a:lnSpc>
                <a:spcPct val="130000"/>
              </a:lnSpc>
            </a:pPr>
            <a:r>
              <a:rPr lang="zh-CN" altLang="en-US" b="1" dirty="0" smtClean="0">
                <a:latin typeface="微软雅黑" pitchFamily="34" charset="-122"/>
                <a:ea typeface="微软雅黑" pitchFamily="34" charset="-122"/>
              </a:rPr>
              <a:t>   本实验的目的是通过迁移学习，训练棉花分类模型，构建移动端棉花图像自动分级系统。</a:t>
            </a:r>
            <a:endParaRPr lang="en-US" altLang="zh-CN" b="1" dirty="0">
              <a:latin typeface="微软雅黑" pitchFamily="34" charset="-122"/>
              <a:ea typeface="微软雅黑" pitchFamily="34"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研究</a:t>
            </a:r>
            <a:r>
              <a:rPr lang="zh-CN" altLang="en-US" sz="2000" b="1" spc="300" dirty="0">
                <a:latin typeface="微软雅黑" panose="020B0503020204020204" pitchFamily="34" charset="-122"/>
                <a:ea typeface="微软雅黑" panose="020B0503020204020204" pitchFamily="34" charset="-122"/>
              </a:rPr>
              <a:t>过程</a:t>
            </a: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386968" y="218322"/>
            <a:ext cx="2824171"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RESEARCH PROCESS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3" name="TextBox 21"/>
          <p:cNvSpPr txBox="1"/>
          <p:nvPr/>
        </p:nvSpPr>
        <p:spPr>
          <a:xfrm>
            <a:off x="5504643" y="2328473"/>
            <a:ext cx="3471407" cy="1231106"/>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理解官方训练</a:t>
            </a:r>
            <a:r>
              <a:rPr lang="en-US" altLang="zh-CN" sz="1600" b="1" dirty="0" err="1" smtClean="0">
                <a:solidFill>
                  <a:schemeClr val="tx1">
                    <a:lumMod val="85000"/>
                    <a:lumOff val="15000"/>
                  </a:schemeClr>
                </a:solidFill>
                <a:latin typeface="微软雅黑" pitchFamily="34" charset="-122"/>
                <a:ea typeface="微软雅黑" pitchFamily="34" charset="-122"/>
              </a:rPr>
              <a:t>mobileNet</a:t>
            </a:r>
            <a:r>
              <a:rPr lang="zh-CN" altLang="en-US" sz="1600" b="1" dirty="0" smtClean="0">
                <a:solidFill>
                  <a:schemeClr val="tx1">
                    <a:lumMod val="85000"/>
                    <a:lumOff val="15000"/>
                  </a:schemeClr>
                </a:solidFill>
                <a:latin typeface="微软雅黑" pitchFamily="34" charset="-122"/>
                <a:ea typeface="微软雅黑" pitchFamily="34" charset="-122"/>
              </a:rPr>
              <a:t>模型实现</a:t>
            </a:r>
            <a:r>
              <a:rPr lang="en-US" altLang="zh-CN" sz="1600" b="1" dirty="0" smtClean="0">
                <a:solidFill>
                  <a:schemeClr val="tx1">
                    <a:lumMod val="85000"/>
                    <a:lumOff val="15000"/>
                  </a:schemeClr>
                </a:solidFill>
                <a:latin typeface="微软雅黑" pitchFamily="34" charset="-122"/>
                <a:ea typeface="微软雅黑" pitchFamily="34" charset="-122"/>
              </a:rPr>
              <a:t>flower</a:t>
            </a:r>
            <a:r>
              <a:rPr lang="zh-CN" altLang="en-US" sz="1600" b="1" dirty="0">
                <a:solidFill>
                  <a:schemeClr val="tx1">
                    <a:lumMod val="85000"/>
                    <a:lumOff val="15000"/>
                  </a:schemeClr>
                </a:solidFill>
                <a:latin typeface="微软雅黑" pitchFamily="34" charset="-122"/>
                <a:ea typeface="微软雅黑" pitchFamily="34" charset="-122"/>
              </a:rPr>
              <a:t>分类器</a:t>
            </a:r>
            <a:r>
              <a:rPr lang="zh-CN" altLang="en-US" sz="1600" b="1" dirty="0" smtClean="0">
                <a:solidFill>
                  <a:schemeClr val="tx1">
                    <a:lumMod val="85000"/>
                    <a:lumOff val="15000"/>
                  </a:schemeClr>
                </a:solidFill>
                <a:latin typeface="微软雅黑" pitchFamily="34" charset="-122"/>
                <a:ea typeface="微软雅黑" pitchFamily="34" charset="-122"/>
              </a:rPr>
              <a:t>，调试官方</a:t>
            </a:r>
            <a:r>
              <a:rPr lang="en-US" altLang="zh-CN" sz="1600" b="1" dirty="0" smtClean="0">
                <a:solidFill>
                  <a:schemeClr val="tx1">
                    <a:lumMod val="85000"/>
                    <a:lumOff val="15000"/>
                  </a:schemeClr>
                </a:solidFill>
                <a:latin typeface="微软雅黑" pitchFamily="34" charset="-122"/>
                <a:ea typeface="微软雅黑" pitchFamily="34" charset="-122"/>
              </a:rPr>
              <a:t>demo</a:t>
            </a:r>
            <a:r>
              <a:rPr lang="zh-CN" altLang="en-US" sz="1600" b="1" dirty="0">
                <a:solidFill>
                  <a:schemeClr val="tx1">
                    <a:lumMod val="85000"/>
                    <a:lumOff val="15000"/>
                  </a:schemeClr>
                </a:solidFill>
                <a:latin typeface="微软雅黑" pitchFamily="34" charset="-122"/>
                <a:ea typeface="微软雅黑" pitchFamily="34" charset="-122"/>
              </a:rPr>
              <a:t>，熟悉原始图像处理、模型参数</a:t>
            </a:r>
            <a:r>
              <a:rPr lang="zh-CN" altLang="en-US" sz="1600" b="1" dirty="0" smtClean="0">
                <a:solidFill>
                  <a:schemeClr val="tx1">
                    <a:lumMod val="85000"/>
                    <a:lumOff val="15000"/>
                  </a:schemeClr>
                </a:solidFill>
                <a:latin typeface="微软雅黑" pitchFamily="34" charset="-122"/>
                <a:ea typeface="微软雅黑" pitchFamily="34" charset="-122"/>
              </a:rPr>
              <a:t>配置过程，并将模型成功部署在移动端，掌握实验整体流程</a:t>
            </a:r>
            <a:r>
              <a:rPr lang="zh-CN" altLang="en-US" sz="1400" dirty="0" smtClean="0">
                <a:solidFill>
                  <a:schemeClr val="tx1">
                    <a:lumMod val="85000"/>
                    <a:lumOff val="15000"/>
                  </a:schemeClr>
                </a:solidFill>
                <a:latin typeface="微软雅黑" pitchFamily="34" charset="-122"/>
                <a:ea typeface="微软雅黑" pitchFamily="34" charset="-122"/>
              </a:rPr>
              <a:t>。</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4" name="TextBox 21"/>
          <p:cNvSpPr txBox="1"/>
          <p:nvPr/>
        </p:nvSpPr>
        <p:spPr>
          <a:xfrm>
            <a:off x="4716826" y="3961686"/>
            <a:ext cx="3643403" cy="738664"/>
          </a:xfrm>
          <a:prstGeom prst="rect">
            <a:avLst/>
          </a:prstGeom>
          <a:noFill/>
        </p:spPr>
        <p:txBody>
          <a:bodyPr wrap="square" lIns="0" tIns="0" rIns="0" bIns="0" rtlCol="0">
            <a:spAutoFit/>
          </a:bodyPr>
          <a:lstStyle/>
          <a:p>
            <a:pPr algn="just"/>
            <a:r>
              <a:rPr lang="zh-CN" altLang="en-US" sz="1600" b="1" dirty="0" smtClean="0">
                <a:solidFill>
                  <a:schemeClr val="tx1">
                    <a:lumMod val="85000"/>
                    <a:lumOff val="15000"/>
                  </a:schemeClr>
                </a:solidFill>
                <a:latin typeface="微软雅黑" pitchFamily="34" charset="-122"/>
                <a:ea typeface="微软雅黑" pitchFamily="34" charset="-122"/>
              </a:rPr>
              <a:t>处理棉花原始图像，输入模型进行训练模型训练，对比分析不同实验条件下的模型分类精度，进行移动端的部署配置。</a:t>
            </a:r>
            <a:endParaRPr lang="en-US" altLang="zh-CN" sz="1600" b="1"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71119766"/>
      </p:ext>
    </p:extLst>
  </p:cSld>
  <p:clrMapOvr>
    <a:masterClrMapping/>
  </p:clrMapOvr>
  <p:transition spd="med" advClick="0" advTm="0">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7542" y="1418759"/>
            <a:ext cx="3579826" cy="769441"/>
          </a:xfrm>
          <a:prstGeom prst="rect">
            <a:avLst/>
          </a:prstGeom>
          <a:noFill/>
        </p:spPr>
        <p:txBody>
          <a:bodyPr wrap="none" rtlCol="0">
            <a:spAutoFit/>
          </a:bodyPr>
          <a:lstStyle/>
          <a:p>
            <a:r>
              <a:rPr lang="zh-CN" altLang="en-US" sz="4400" b="1" dirty="0">
                <a:latin typeface="微软雅黑" panose="020B0503020204020204" pitchFamily="34" charset="-122"/>
                <a:ea typeface="微软雅黑" panose="020B0503020204020204" pitchFamily="34" charset="-122"/>
              </a:rPr>
              <a:t>实验</a:t>
            </a:r>
            <a:r>
              <a:rPr lang="zh-CN" altLang="en-US" sz="4400" b="1" dirty="0">
                <a:latin typeface="微软雅黑" panose="020B0503020204020204" pitchFamily="34" charset="-122"/>
                <a:ea typeface="微软雅黑" panose="020B0503020204020204" pitchFamily="34" charset="-122"/>
              </a:rPr>
              <a:t>数据</a:t>
            </a:r>
            <a:r>
              <a:rPr lang="zh-CN" altLang="en-US" sz="4400" b="1" dirty="0">
                <a:latin typeface="微软雅黑" panose="020B0503020204020204" pitchFamily="34" charset="-122"/>
                <a:ea typeface="微软雅黑" panose="020B0503020204020204" pitchFamily="34" charset="-122"/>
              </a:rPr>
              <a:t>结果</a:t>
            </a: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第四部分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6" name="TextBox 15"/>
          <p:cNvSpPr txBox="1"/>
          <p:nvPr/>
        </p:nvSpPr>
        <p:spPr>
          <a:xfrm>
            <a:off x="4423535" y="2473414"/>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实验数据</a:t>
            </a:r>
            <a:endParaRPr lang="zh-CN" altLang="en-US" sz="2000" b="1" dirty="0">
              <a:latin typeface="微软雅黑" panose="020B0503020204020204" pitchFamily="34" charset="-122"/>
              <a:ea typeface="微软雅黑" panose="020B0503020204020204" pitchFamily="34" charset="-122"/>
            </a:endParaRPr>
          </a:p>
        </p:txBody>
      </p:sp>
      <p:sp>
        <p:nvSpPr>
          <p:cNvPr id="18" name="TextBox 17"/>
          <p:cNvSpPr txBox="1"/>
          <p:nvPr/>
        </p:nvSpPr>
        <p:spPr>
          <a:xfrm>
            <a:off x="4423535" y="2896649"/>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实验</a:t>
            </a:r>
            <a:r>
              <a:rPr lang="zh-CN" altLang="en-US" sz="2000" b="1" dirty="0">
                <a:latin typeface="微软雅黑" panose="020B0503020204020204" pitchFamily="34" charset="-122"/>
                <a:ea typeface="微软雅黑" panose="020B0503020204020204" pitchFamily="34" charset="-122"/>
              </a:rPr>
              <a:t>过程</a:t>
            </a:r>
          </a:p>
        </p:txBody>
      </p:sp>
      <p:sp>
        <p:nvSpPr>
          <p:cNvPr id="20" name="TextBox 19"/>
          <p:cNvSpPr txBox="1"/>
          <p:nvPr/>
        </p:nvSpPr>
        <p:spPr>
          <a:xfrm>
            <a:off x="5715732" y="2490765"/>
            <a:ext cx="777200" cy="369332"/>
          </a:xfrm>
          <a:prstGeom prst="rect">
            <a:avLst/>
          </a:prstGeom>
          <a:noFill/>
        </p:spPr>
        <p:txBody>
          <a:bodyPr wrap="none" rtlCol="0">
            <a:spAutoFit/>
          </a:bodyPr>
          <a:lstStyle/>
          <a:p>
            <a:r>
              <a:rPr lang="en-US" altLang="zh-CN" dirty="0" smtClean="0">
                <a:solidFill>
                  <a:srgbClr val="C00000"/>
                </a:solidFill>
                <a:latin typeface="微软雅黑" panose="020B0503020204020204" pitchFamily="34" charset="-122"/>
                <a:ea typeface="微软雅黑" panose="020B0503020204020204" pitchFamily="34" charset="-122"/>
              </a:rPr>
              <a:t>DATA</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715732" y="2918647"/>
            <a:ext cx="1208088" cy="369332"/>
          </a:xfrm>
          <a:prstGeom prst="rect">
            <a:avLst/>
          </a:prstGeom>
          <a:noFill/>
        </p:spPr>
        <p:txBody>
          <a:bodyPr wrap="none" rtlCol="0">
            <a:spAutoFit/>
          </a:bodyPr>
          <a:lstStyle/>
          <a:p>
            <a:pPr algn="ctr"/>
            <a:r>
              <a:rPr lang="en-US" altLang="zh-CN" dirty="0" smtClean="0">
                <a:solidFill>
                  <a:srgbClr val="C00000"/>
                </a:solidFill>
                <a:latin typeface="微软雅黑" panose="020B0503020204020204" pitchFamily="34" charset="-122"/>
                <a:ea typeface="微软雅黑" panose="020B0503020204020204" pitchFamily="34" charset="-122"/>
              </a:rPr>
              <a:t>PROCESS</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4" name="椭圆 23"/>
          <p:cNvSpPr/>
          <p:nvPr/>
        </p:nvSpPr>
        <p:spPr>
          <a:xfrm>
            <a:off x="4129647" y="25009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29647" y="297344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423536" y="3355805"/>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实验</a:t>
            </a:r>
            <a:r>
              <a:rPr lang="zh-CN" altLang="en-US" sz="2000" b="1" dirty="0" smtClean="0">
                <a:latin typeface="微软雅黑" panose="020B0503020204020204" pitchFamily="34" charset="-122"/>
                <a:ea typeface="微软雅黑" panose="020B0503020204020204" pitchFamily="34" charset="-122"/>
              </a:rPr>
              <a:t>成果</a:t>
            </a:r>
            <a:endParaRPr lang="zh-CN" altLang="en-US" sz="2000" b="1" dirty="0">
              <a:latin typeface="微软雅黑" panose="020B0503020204020204" pitchFamily="34" charset="-122"/>
              <a:ea typeface="微软雅黑" panose="020B0503020204020204" pitchFamily="34" charset="-122"/>
            </a:endParaRPr>
          </a:p>
        </p:txBody>
      </p:sp>
      <p:sp>
        <p:nvSpPr>
          <p:cNvPr id="29" name="TextBox 28"/>
          <p:cNvSpPr txBox="1"/>
          <p:nvPr/>
        </p:nvSpPr>
        <p:spPr>
          <a:xfrm>
            <a:off x="5715732" y="3355805"/>
            <a:ext cx="1957524" cy="369332"/>
          </a:xfrm>
          <a:prstGeom prst="rect">
            <a:avLst/>
          </a:prstGeom>
          <a:noFill/>
        </p:spPr>
        <p:txBody>
          <a:bodyPr wrap="none" rtlCol="0">
            <a:spAutoFit/>
          </a:bodyPr>
          <a:lstStyle/>
          <a:p>
            <a:pPr algn="ctr"/>
            <a:r>
              <a:rPr lang="en-US" altLang="zh-CN" dirty="0" smtClean="0">
                <a:solidFill>
                  <a:srgbClr val="C00000"/>
                </a:solidFill>
                <a:latin typeface="微软雅黑" panose="020B0503020204020204" pitchFamily="34" charset="-122"/>
                <a:ea typeface="微软雅黑" panose="020B0503020204020204" pitchFamily="34" charset="-122"/>
              </a:rPr>
              <a:t>ACHIEVEMENTS</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0" name="椭圆 29"/>
          <p:cNvSpPr/>
          <p:nvPr/>
        </p:nvSpPr>
        <p:spPr>
          <a:xfrm>
            <a:off x="4129647" y="340308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138233" y="289047"/>
            <a:ext cx="0" cy="249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 name="文本框 4"/>
          <p:cNvSpPr txBox="1"/>
          <p:nvPr/>
        </p:nvSpPr>
        <p:spPr>
          <a:xfrm>
            <a:off x="903072" y="213715"/>
            <a:ext cx="1235161"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实验数据</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181609" y="213715"/>
            <a:ext cx="1302396" cy="400110"/>
          </a:xfrm>
          <a:prstGeom prst="rect">
            <a:avLst/>
          </a:prstGeom>
          <a:noFill/>
        </p:spPr>
        <p:txBody>
          <a:bodyPr wrap="squar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原始图像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37" y="834459"/>
            <a:ext cx="1859574" cy="1859574"/>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9085" y="828092"/>
            <a:ext cx="1865941" cy="1865941"/>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821052"/>
            <a:ext cx="1872981" cy="1872981"/>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1955" y="808144"/>
            <a:ext cx="1885889" cy="1885889"/>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353" y="2904377"/>
            <a:ext cx="1993086" cy="1993086"/>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4005" y="2904377"/>
            <a:ext cx="1993086" cy="1993086"/>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3220" y="2904378"/>
            <a:ext cx="1993086" cy="1993086"/>
          </a:xfrm>
          <a:prstGeom prst="rect">
            <a:avLst/>
          </a:prstGeom>
        </p:spPr>
      </p:pic>
    </p:spTree>
    <p:custDataLst>
      <p:tags r:id="rId1"/>
    </p:custDataLst>
    <p:extLst>
      <p:ext uri="{BB962C8B-B14F-4D97-AF65-F5344CB8AC3E}">
        <p14:creationId xmlns:p14="http://schemas.microsoft.com/office/powerpoint/2010/main" val="563099756"/>
      </p:ext>
    </p:extLst>
  </p:cSld>
  <p:clrMapOvr>
    <a:masterClrMapping/>
  </p:clrMapOvr>
  <p:transition spd="slow" advTm="0">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过程</a:t>
            </a:r>
          </a:p>
        </p:txBody>
      </p:sp>
      <p:sp>
        <p:nvSpPr>
          <p:cNvPr id="27" name="TextBox 26"/>
          <p:cNvSpPr txBox="1"/>
          <p:nvPr/>
        </p:nvSpPr>
        <p:spPr>
          <a:xfrm>
            <a:off x="2283591" y="206330"/>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数据处理</a:t>
            </a:r>
          </a:p>
        </p:txBody>
      </p:sp>
      <p:cxnSp>
        <p:nvCxnSpPr>
          <p:cNvPr id="28" name="直接连接符 27"/>
          <p:cNvCxnSpPr/>
          <p:nvPr/>
        </p:nvCxnSpPr>
        <p:spPr>
          <a:xfrm>
            <a:off x="2273433" y="30208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5" name="图片 34"/>
          <p:cNvPicPr/>
          <p:nvPr/>
        </p:nvPicPr>
        <p:blipFill rotWithShape="1">
          <a:blip r:embed="rId4">
            <a:extLst>
              <a:ext uri="{28A0092B-C50C-407E-A947-70E740481C1C}">
                <a14:useLocalDpi xmlns:a14="http://schemas.microsoft.com/office/drawing/2010/main" val="0"/>
              </a:ext>
            </a:extLst>
          </a:blip>
          <a:srcRect r="59045"/>
          <a:stretch/>
        </p:blipFill>
        <p:spPr>
          <a:xfrm>
            <a:off x="177668" y="751338"/>
            <a:ext cx="2213248" cy="2103829"/>
          </a:xfrm>
          <a:prstGeom prst="rect">
            <a:avLst/>
          </a:prstGeom>
        </p:spPr>
      </p:pic>
      <p:pic>
        <p:nvPicPr>
          <p:cNvPr id="36" name="图片 35"/>
          <p:cNvPicPr/>
          <p:nvPr/>
        </p:nvPicPr>
        <p:blipFill>
          <a:blip r:embed="rId5" cstate="print">
            <a:extLst>
              <a:ext uri="{28A0092B-C50C-407E-A947-70E740481C1C}">
                <a14:useLocalDpi xmlns:a14="http://schemas.microsoft.com/office/drawing/2010/main" val="0"/>
              </a:ext>
            </a:extLst>
          </a:blip>
          <a:stretch>
            <a:fillRect/>
          </a:stretch>
        </p:blipFill>
        <p:spPr>
          <a:xfrm>
            <a:off x="515257" y="3088963"/>
            <a:ext cx="1619949" cy="1806546"/>
          </a:xfrm>
          <a:prstGeom prst="rect">
            <a:avLst/>
          </a:prstGeom>
        </p:spPr>
      </p:pic>
      <p:cxnSp>
        <p:nvCxnSpPr>
          <p:cNvPr id="3" name="直接连接符 2"/>
          <p:cNvCxnSpPr/>
          <p:nvPr/>
        </p:nvCxnSpPr>
        <p:spPr>
          <a:xfrm flipH="1">
            <a:off x="2639058" y="641789"/>
            <a:ext cx="35248" cy="4501711"/>
          </a:xfrm>
          <a:prstGeom prst="line">
            <a:avLst/>
          </a:prstGeom>
        </p:spPr>
        <p:style>
          <a:lnRef idx="1">
            <a:schemeClr val="dk1"/>
          </a:lnRef>
          <a:fillRef idx="0">
            <a:schemeClr val="dk1"/>
          </a:fillRef>
          <a:effectRef idx="0">
            <a:schemeClr val="dk1"/>
          </a:effectRef>
          <a:fontRef idx="minor">
            <a:schemeClr val="tx1"/>
          </a:fontRef>
        </p:style>
      </p:cxnSp>
      <p:pic>
        <p:nvPicPr>
          <p:cNvPr id="39" name="图片 38"/>
          <p:cNvPicPr/>
          <p:nvPr/>
        </p:nvPicPr>
        <p:blipFill rotWithShape="1">
          <a:blip r:embed="rId6">
            <a:extLst>
              <a:ext uri="{28A0092B-C50C-407E-A947-70E740481C1C}">
                <a14:useLocalDpi xmlns:a14="http://schemas.microsoft.com/office/drawing/2010/main" val="0"/>
              </a:ext>
            </a:extLst>
          </a:blip>
          <a:srcRect r="31926"/>
          <a:stretch/>
        </p:blipFill>
        <p:spPr>
          <a:xfrm>
            <a:off x="2929615" y="1176140"/>
            <a:ext cx="2519464" cy="3153747"/>
          </a:xfrm>
          <a:prstGeom prst="rect">
            <a:avLst/>
          </a:prstGeom>
        </p:spPr>
      </p:pic>
      <p:cxnSp>
        <p:nvCxnSpPr>
          <p:cNvPr id="5" name="直接连接符 4"/>
          <p:cNvCxnSpPr/>
          <p:nvPr/>
        </p:nvCxnSpPr>
        <p:spPr>
          <a:xfrm>
            <a:off x="5728996" y="624114"/>
            <a:ext cx="0" cy="4519386"/>
          </a:xfrm>
          <a:prstGeom prst="line">
            <a:avLst/>
          </a:prstGeom>
        </p:spPr>
        <p:style>
          <a:lnRef idx="1">
            <a:schemeClr val="dk1"/>
          </a:lnRef>
          <a:fillRef idx="0">
            <a:schemeClr val="dk1"/>
          </a:fillRef>
          <a:effectRef idx="0">
            <a:schemeClr val="dk1"/>
          </a:effectRef>
          <a:fontRef idx="minor">
            <a:schemeClr val="tx1"/>
          </a:fontRef>
        </p:style>
      </p:cxnSp>
      <p:pic>
        <p:nvPicPr>
          <p:cNvPr id="42" name="图片 41"/>
          <p:cNvPicPr/>
          <p:nvPr/>
        </p:nvPicPr>
        <p:blipFill rotWithShape="1">
          <a:blip r:embed="rId7">
            <a:extLst>
              <a:ext uri="{28A0092B-C50C-407E-A947-70E740481C1C}">
                <a14:useLocalDpi xmlns:a14="http://schemas.microsoft.com/office/drawing/2010/main" val="0"/>
              </a:ext>
            </a:extLst>
          </a:blip>
          <a:srcRect r="40553" b="36959"/>
          <a:stretch/>
        </p:blipFill>
        <p:spPr>
          <a:xfrm>
            <a:off x="6014287" y="710230"/>
            <a:ext cx="2818324" cy="2272160"/>
          </a:xfrm>
          <a:prstGeom prst="rect">
            <a:avLst/>
          </a:prstGeom>
        </p:spPr>
      </p:pic>
      <p:pic>
        <p:nvPicPr>
          <p:cNvPr id="43" name="图片 42"/>
          <p:cNvPicPr/>
          <p:nvPr/>
        </p:nvPicPr>
        <p:blipFill rotWithShape="1">
          <a:blip r:embed="rId8">
            <a:extLst>
              <a:ext uri="{28A0092B-C50C-407E-A947-70E740481C1C}">
                <a14:useLocalDpi xmlns:a14="http://schemas.microsoft.com/office/drawing/2010/main" val="0"/>
              </a:ext>
            </a:extLst>
          </a:blip>
          <a:srcRect l="32863" t="2528" r="-1"/>
          <a:stretch/>
        </p:blipFill>
        <p:spPr>
          <a:xfrm>
            <a:off x="6456784" y="3093091"/>
            <a:ext cx="1933330" cy="1847462"/>
          </a:xfrm>
          <a:prstGeom prst="rect">
            <a:avLst/>
          </a:prstGeom>
        </p:spPr>
      </p:pic>
    </p:spTree>
    <p:custDataLst>
      <p:tags r:id="rId1"/>
    </p:custDataLst>
    <p:extLst>
      <p:ext uri="{BB962C8B-B14F-4D97-AF65-F5344CB8AC3E}">
        <p14:creationId xmlns:p14="http://schemas.microsoft.com/office/powerpoint/2010/main" val="425036875"/>
      </p:ext>
    </p:extLst>
  </p:cSld>
  <p:clrMapOvr>
    <a:masterClrMapping/>
  </p:clrMapOvr>
  <p:transition spd="slow" advTm="0">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实验过程</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8992" y="210151"/>
            <a:ext cx="1210589"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模型配置</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162957" y="1437748"/>
            <a:ext cx="2011893" cy="20118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772690" y="1437748"/>
            <a:ext cx="2011893" cy="2011893"/>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4382423" y="1437748"/>
            <a:ext cx="2011893" cy="20118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992157" y="1437748"/>
            <a:ext cx="2011893" cy="201189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532608" y="1813351"/>
            <a:ext cx="1159088"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学习率</a:t>
            </a:r>
          </a:p>
        </p:txBody>
      </p:sp>
      <p:sp>
        <p:nvSpPr>
          <p:cNvPr id="39" name="TextBox 38"/>
          <p:cNvSpPr txBox="1"/>
          <p:nvPr/>
        </p:nvSpPr>
        <p:spPr>
          <a:xfrm>
            <a:off x="2891288" y="1798634"/>
            <a:ext cx="166398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b</a:t>
            </a:r>
            <a:r>
              <a:rPr lang="en-US" altLang="zh-CN" sz="2400" b="1" dirty="0" smtClean="0">
                <a:solidFill>
                  <a:srgbClr val="C00000"/>
                </a:solidFill>
                <a:latin typeface="微软雅黑" panose="020B0503020204020204" pitchFamily="34" charset="-122"/>
                <a:ea typeface="微软雅黑" panose="020B0503020204020204" pitchFamily="34" charset="-122"/>
              </a:rPr>
              <a:t>atch</a:t>
            </a:r>
            <a:r>
              <a:rPr lang="zh-CN" altLang="en-US" sz="2400" b="1" dirty="0" smtClean="0">
                <a:solidFill>
                  <a:srgbClr val="C00000"/>
                </a:solidFill>
                <a:latin typeface="微软雅黑" panose="020B0503020204020204" pitchFamily="34" charset="-122"/>
                <a:ea typeface="微软雅黑" panose="020B0503020204020204" pitchFamily="34" charset="-122"/>
              </a:rPr>
              <a:t>设置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4630246" y="1811745"/>
            <a:ext cx="1415772" cy="461665"/>
          </a:xfrm>
          <a:prstGeom prst="rect">
            <a:avLst/>
          </a:prstGeom>
          <a:noFill/>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迭代轮数</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6290217" y="1790773"/>
            <a:ext cx="1415772"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优化算法</a:t>
            </a:r>
          </a:p>
        </p:txBody>
      </p:sp>
      <p:sp>
        <p:nvSpPr>
          <p:cNvPr id="42" name="椭圆 41"/>
          <p:cNvSpPr/>
          <p:nvPr/>
        </p:nvSpPr>
        <p:spPr>
          <a:xfrm>
            <a:off x="4575050" y="3090427"/>
            <a:ext cx="500908" cy="50090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17380" y="33147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552263" y="33150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255929" y="343343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175518" y="331975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062244" y="3312252"/>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553278" y="344365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850333" y="3346863"/>
            <a:ext cx="250454" cy="250454"/>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26981" y="331345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151556" y="33215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359742" y="3370647"/>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900741" y="313095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0359" y="3443943"/>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506355" y="31670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206031" y="3258897"/>
            <a:ext cx="322151" cy="322151"/>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075958" y="33116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06867" y="33149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921657" y="3446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72349" y="313169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690644" y="336803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193490" y="3174245"/>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7730460" y="33056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53" name="TextBox 37"/>
          <p:cNvSpPr txBox="1"/>
          <p:nvPr/>
        </p:nvSpPr>
        <p:spPr>
          <a:xfrm>
            <a:off x="1548248" y="2324627"/>
            <a:ext cx="1645942" cy="830997"/>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0.005</a:t>
            </a:r>
          </a:p>
          <a:p>
            <a:r>
              <a:rPr lang="en-US" altLang="zh-CN" sz="2400" b="1" dirty="0" smtClean="0">
                <a:solidFill>
                  <a:srgbClr val="C00000"/>
                </a:solidFill>
                <a:latin typeface="微软雅黑" panose="020B0503020204020204" pitchFamily="34" charset="-122"/>
                <a:ea typeface="微软雅黑" panose="020B0503020204020204" pitchFamily="34" charset="-122"/>
              </a:rPr>
              <a:t>0.00001</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 name="TextBox 37"/>
          <p:cNvSpPr txBox="1"/>
          <p:nvPr/>
        </p:nvSpPr>
        <p:spPr>
          <a:xfrm>
            <a:off x="3534974" y="2471349"/>
            <a:ext cx="1159088" cy="461665"/>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60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5" name="TextBox 37"/>
          <p:cNvSpPr txBox="1"/>
          <p:nvPr/>
        </p:nvSpPr>
        <p:spPr>
          <a:xfrm>
            <a:off x="4832088" y="2467291"/>
            <a:ext cx="1159088" cy="461665"/>
          </a:xfrm>
          <a:prstGeom prst="rect">
            <a:avLst/>
          </a:prstGeom>
          <a:noFill/>
        </p:spPr>
        <p:txBody>
          <a:bodyPr wrap="square" rtlCol="0">
            <a:spAutoFit/>
          </a:bodyPr>
          <a:lstStyle/>
          <a:p>
            <a:r>
              <a:rPr lang="en-US" altLang="zh-CN" sz="2400" b="1" dirty="0" smtClean="0">
                <a:solidFill>
                  <a:srgbClr val="C00000"/>
                </a:solidFill>
                <a:latin typeface="微软雅黑" panose="020B0503020204020204" pitchFamily="34" charset="-122"/>
                <a:ea typeface="微软雅黑" panose="020B0503020204020204" pitchFamily="34" charset="-122"/>
              </a:rPr>
              <a:t>40000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6" name="TextBox 37"/>
          <p:cNvSpPr txBox="1"/>
          <p:nvPr/>
        </p:nvSpPr>
        <p:spPr>
          <a:xfrm>
            <a:off x="6293400" y="2449484"/>
            <a:ext cx="1855366" cy="461665"/>
          </a:xfrm>
          <a:prstGeom prst="rect">
            <a:avLst/>
          </a:prstGeom>
          <a:noFill/>
        </p:spPr>
        <p:txBody>
          <a:bodyPr wrap="square" rtlCol="0">
            <a:spAutoFit/>
          </a:bodyPr>
          <a:lstStyle/>
          <a:p>
            <a:r>
              <a:rPr lang="en-US" altLang="zh-CN" sz="2400" b="1" dirty="0" err="1" smtClean="0">
                <a:solidFill>
                  <a:srgbClr val="C00000"/>
                </a:solidFill>
                <a:latin typeface="微软雅黑" panose="020B0503020204020204" pitchFamily="34" charset="-122"/>
                <a:ea typeface="微软雅黑" panose="020B0503020204020204" pitchFamily="34" charset="-122"/>
              </a:rPr>
              <a:t>RMSProp</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92832357"/>
      </p:ext>
    </p:extLst>
  </p:cSld>
  <p:clrMapOvr>
    <a:masterClrMapping/>
  </p:clrMapOvr>
  <p:transition spd="slow" advTm="0">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实验过程</a:t>
            </a: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467068"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特征</a:t>
            </a:r>
            <a:r>
              <a:rPr lang="zh-CN" altLang="en-US" sz="2000" b="1" dirty="0" smtClean="0">
                <a:solidFill>
                  <a:srgbClr val="C00000"/>
                </a:solidFill>
                <a:latin typeface="微软雅黑" panose="020B0503020204020204" pitchFamily="34" charset="-122"/>
                <a:ea typeface="微软雅黑" panose="020B0503020204020204" pitchFamily="34" charset="-122"/>
              </a:rPr>
              <a:t>图</a:t>
            </a:r>
            <a:r>
              <a:rPr lang="zh-CN" altLang="en-US" sz="2000" b="1" dirty="0">
                <a:solidFill>
                  <a:srgbClr val="C00000"/>
                </a:solidFill>
                <a:latin typeface="微软雅黑" panose="020B0503020204020204" pitchFamily="34" charset="-122"/>
                <a:ea typeface="微软雅黑" panose="020B0503020204020204" pitchFamily="34" charset="-122"/>
              </a:rPr>
              <a:t>输出</a:t>
            </a:r>
          </a:p>
        </p:txBody>
      </p:sp>
      <p:pic>
        <p:nvPicPr>
          <p:cNvPr id="11" name="图片 10"/>
          <p:cNvPicPr/>
          <p:nvPr/>
        </p:nvPicPr>
        <p:blipFill rotWithShape="1">
          <a:blip r:embed="rId5">
            <a:extLst>
              <a:ext uri="{28A0092B-C50C-407E-A947-70E740481C1C}">
                <a14:useLocalDpi xmlns:a14="http://schemas.microsoft.com/office/drawing/2010/main" val="0"/>
              </a:ext>
            </a:extLst>
          </a:blip>
          <a:srcRect l="30353" t="43102" r="42267" b="13197"/>
          <a:stretch/>
        </p:blipFill>
        <p:spPr bwMode="auto">
          <a:xfrm>
            <a:off x="498631" y="1207367"/>
            <a:ext cx="3575003" cy="3207873"/>
          </a:xfrm>
          <a:prstGeom prst="rect">
            <a:avLst/>
          </a:prstGeom>
          <a:ln>
            <a:noFill/>
          </a:ln>
          <a:extLst>
            <a:ext uri="{53640926-AAD7-44D8-BBD7-CCE9431645EC}">
              <a14:shadowObscured xmlns:a14="http://schemas.microsoft.com/office/drawing/2010/main"/>
            </a:ext>
          </a:extLst>
        </p:spPr>
      </p:pic>
      <p:pic>
        <p:nvPicPr>
          <p:cNvPr id="14" name="图片 13"/>
          <p:cNvPicPr/>
          <p:nvPr/>
        </p:nvPicPr>
        <p:blipFill>
          <a:blip r:embed="rId6">
            <a:extLst>
              <a:ext uri="{28A0092B-C50C-407E-A947-70E740481C1C}">
                <a14:useLocalDpi xmlns:a14="http://schemas.microsoft.com/office/drawing/2010/main" val="0"/>
              </a:ext>
            </a:extLst>
          </a:blip>
          <a:stretch>
            <a:fillRect/>
          </a:stretch>
        </p:blipFill>
        <p:spPr>
          <a:xfrm>
            <a:off x="4194810" y="1012190"/>
            <a:ext cx="4572000" cy="1559560"/>
          </a:xfrm>
          <a:prstGeom prst="rect">
            <a:avLst/>
          </a:prstGeom>
        </p:spPr>
      </p:pic>
      <p:pic>
        <p:nvPicPr>
          <p:cNvPr id="15" name="图片 14"/>
          <p:cNvPicPr/>
          <p:nvPr/>
        </p:nvPicPr>
        <p:blipFill>
          <a:blip r:embed="rId7">
            <a:extLst>
              <a:ext uri="{28A0092B-C50C-407E-A947-70E740481C1C}">
                <a14:useLocalDpi xmlns:a14="http://schemas.microsoft.com/office/drawing/2010/main" val="0"/>
              </a:ext>
            </a:extLst>
          </a:blip>
          <a:stretch>
            <a:fillRect/>
          </a:stretch>
        </p:blipFill>
        <p:spPr>
          <a:xfrm>
            <a:off x="4194810" y="3061406"/>
            <a:ext cx="4572000" cy="1536065"/>
          </a:xfrm>
          <a:prstGeom prst="rect">
            <a:avLst/>
          </a:prstGeom>
        </p:spPr>
      </p:pic>
    </p:spTree>
    <p:custDataLst>
      <p:tags r:id="rId1"/>
    </p:custDataLst>
    <p:extLst>
      <p:ext uri="{BB962C8B-B14F-4D97-AF65-F5344CB8AC3E}">
        <p14:creationId xmlns:p14="http://schemas.microsoft.com/office/powerpoint/2010/main" val="2221334817"/>
      </p:ext>
    </p:extLst>
  </p:cSld>
  <p:clrMapOvr>
    <a:masterClrMapping/>
  </p:clrMapOvr>
  <p:transition spd="slow" advTm="0">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6" y="193263"/>
            <a:ext cx="1364476" cy="400110"/>
          </a:xfrm>
          <a:prstGeom prst="rect">
            <a:avLst/>
          </a:prstGeom>
          <a:noFill/>
        </p:spPr>
        <p:txBody>
          <a:bodyPr wrap="square" rtlCol="0">
            <a:spAutoFit/>
          </a:bodyPr>
          <a:lstStyle/>
          <a:p>
            <a:r>
              <a:rPr lang="zh-CN" altLang="en-US" sz="2000" b="1" spc="300" dirty="0">
                <a:latin typeface="微软雅黑" panose="020B0503020204020204" pitchFamily="34" charset="-122"/>
                <a:ea typeface="微软雅黑" panose="020B0503020204020204" pitchFamily="34" charset="-122"/>
              </a:rPr>
              <a:t>实验过程</a:t>
            </a:r>
          </a:p>
        </p:txBody>
      </p:sp>
      <p:sp>
        <p:nvSpPr>
          <p:cNvPr id="27" name="TextBox 26"/>
          <p:cNvSpPr txBox="1"/>
          <p:nvPr/>
        </p:nvSpPr>
        <p:spPr>
          <a:xfrm>
            <a:off x="2273432" y="208634"/>
            <a:ext cx="1890261"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CKPT</a:t>
            </a:r>
            <a:r>
              <a:rPr lang="zh-CN" altLang="en-US" sz="2000" b="1" dirty="0" smtClean="0">
                <a:solidFill>
                  <a:srgbClr val="C00000"/>
                </a:solidFill>
                <a:latin typeface="微软雅黑" panose="020B0503020204020204" pitchFamily="34" charset="-122"/>
                <a:ea typeface="微软雅黑" panose="020B0503020204020204" pitchFamily="34" charset="-122"/>
              </a:rPr>
              <a:t>文件固化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73432"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0" name="图片 39"/>
          <p:cNvPicPr/>
          <p:nvPr/>
        </p:nvPicPr>
        <p:blipFill rotWithShape="1">
          <a:blip r:embed="rId4">
            <a:extLst>
              <a:ext uri="{28A0092B-C50C-407E-A947-70E740481C1C}">
                <a14:useLocalDpi xmlns:a14="http://schemas.microsoft.com/office/drawing/2010/main" val="0"/>
              </a:ext>
            </a:extLst>
          </a:blip>
          <a:srcRect l="-1071" t="-1791" r="54176" b="1791"/>
          <a:stretch/>
        </p:blipFill>
        <p:spPr>
          <a:xfrm>
            <a:off x="515257" y="832669"/>
            <a:ext cx="2503170" cy="638175"/>
          </a:xfrm>
          <a:prstGeom prst="rect">
            <a:avLst/>
          </a:prstGeom>
        </p:spPr>
      </p:pic>
      <p:sp>
        <p:nvSpPr>
          <p:cNvPr id="2" name="矩形 1"/>
          <p:cNvSpPr/>
          <p:nvPr/>
        </p:nvSpPr>
        <p:spPr>
          <a:xfrm>
            <a:off x="334214" y="1601534"/>
            <a:ext cx="3878438" cy="1323439"/>
          </a:xfrm>
          <a:prstGeom prst="rect">
            <a:avLst/>
          </a:prstGeom>
        </p:spPr>
        <p:txBody>
          <a:bodyPr wrap="square">
            <a:spAutoFit/>
          </a:bodyPr>
          <a:lstStyle/>
          <a:p>
            <a:pPr marL="342900" indent="-342900">
              <a:buFont typeface="Arial" panose="020B0604020202020204" pitchFamily="34" charset="0"/>
              <a:buChar char="•"/>
            </a:pPr>
            <a:r>
              <a:rPr lang="zh-CN" altLang="en-US" sz="2000" b="1" kern="0" dirty="0" smtClean="0">
                <a:latin typeface="微软雅黑" panose="020B0503020204020204" pitchFamily="34" charset="-122"/>
                <a:ea typeface="微软雅黑" panose="020B0503020204020204" pitchFamily="34" charset="-122"/>
                <a:cs typeface="宋体" panose="02010600030101010101" pitchFamily="2" charset="-122"/>
              </a:rPr>
              <a:t>保存完整训练信息</a:t>
            </a:r>
            <a:endParaRPr lang="en-US" altLang="zh-CN" sz="2000" b="1" kern="0" dirty="0" smtClean="0">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Arial" panose="020B0604020202020204" pitchFamily="34" charset="0"/>
              <a:buChar char="•"/>
            </a:pPr>
            <a:r>
              <a:rPr lang="zh-CN" altLang="en-US" sz="2000" b="1" kern="0" dirty="0" smtClean="0">
                <a:latin typeface="微软雅黑" panose="020B0503020204020204" pitchFamily="34" charset="-122"/>
                <a:ea typeface="微软雅黑" panose="020B0503020204020204" pitchFamily="34" charset="-122"/>
                <a:cs typeface="宋体" panose="02010600030101010101" pitchFamily="2" charset="-122"/>
              </a:rPr>
              <a:t>避免信息丢失重新训练</a:t>
            </a:r>
            <a:endParaRPr lang="en-US" altLang="zh-CN" sz="2000" b="1" kern="0" dirty="0" smtClean="0">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Arial" panose="020B0604020202020204" pitchFamily="34" charset="0"/>
              <a:buChar char="•"/>
            </a:pPr>
            <a:r>
              <a:rPr lang="zh-CN" altLang="en-US" sz="2000" b="1" kern="0" dirty="0" smtClean="0">
                <a:latin typeface="微软雅黑" panose="020B0503020204020204" pitchFamily="34" charset="-122"/>
                <a:ea typeface="微软雅黑" panose="020B0503020204020204" pitchFamily="34" charset="-122"/>
                <a:cs typeface="宋体" panose="02010600030101010101" pitchFamily="2" charset="-122"/>
              </a:rPr>
              <a:t>便于对模型调试</a:t>
            </a:r>
            <a:endParaRPr lang="en-US" altLang="zh-CN" sz="2000" b="1" kern="0" dirty="0" smtClean="0">
              <a:latin typeface="微软雅黑" panose="020B0503020204020204" pitchFamily="34" charset="-122"/>
              <a:ea typeface="微软雅黑" panose="020B0503020204020204" pitchFamily="34" charset="-122"/>
              <a:cs typeface="宋体" panose="02010600030101010101" pitchFamily="2" charset="-122"/>
            </a:endParaRPr>
          </a:p>
          <a:p>
            <a:pPr marL="342900" indent="-342900">
              <a:buFont typeface="Arial" panose="020B0604020202020204" pitchFamily="34" charset="0"/>
              <a:buChar char="•"/>
            </a:pPr>
            <a:r>
              <a:rPr lang="zh-CN" altLang="zh-CN" sz="2000" b="1" kern="0" dirty="0" smtClean="0">
                <a:latin typeface="微软雅黑" panose="020B0503020204020204" pitchFamily="34" charset="-122"/>
                <a:ea typeface="微软雅黑" panose="020B0503020204020204" pitchFamily="34" charset="-122"/>
                <a:cs typeface="宋体" panose="02010600030101010101" pitchFamily="2" charset="-122"/>
              </a:rPr>
              <a:t>保存</a:t>
            </a:r>
            <a:r>
              <a:rPr lang="zh-CN" altLang="zh-CN" sz="2000" b="1" kern="0" dirty="0">
                <a:latin typeface="微软雅黑" panose="020B0503020204020204" pitchFamily="34" charset="-122"/>
                <a:ea typeface="微软雅黑" panose="020B0503020204020204" pitchFamily="34" charset="-122"/>
                <a:cs typeface="宋体" panose="02010600030101010101" pitchFamily="2" charset="-122"/>
              </a:rPr>
              <a:t>大量信息，不易进行</a:t>
            </a:r>
            <a:r>
              <a:rPr lang="zh-CN" altLang="zh-CN" sz="2000" b="1" kern="0" dirty="0" smtClean="0">
                <a:latin typeface="微软雅黑" panose="020B0503020204020204" pitchFamily="34" charset="-122"/>
                <a:ea typeface="微软雅黑" panose="020B0503020204020204" pitchFamily="34" charset="-122"/>
                <a:cs typeface="宋体" panose="02010600030101010101" pitchFamily="2" charset="-122"/>
              </a:rPr>
              <a:t>移植</a:t>
            </a:r>
            <a:endParaRPr lang="zh-CN" altLang="en-US" sz="2000" b="1" dirty="0">
              <a:latin typeface="微软雅黑" panose="020B0503020204020204" pitchFamily="34" charset="-122"/>
              <a:ea typeface="微软雅黑" panose="020B0503020204020204" pitchFamily="34" charset="-122"/>
            </a:endParaRPr>
          </a:p>
        </p:txBody>
      </p:sp>
      <p:sp>
        <p:nvSpPr>
          <p:cNvPr id="4" name="下箭头 3"/>
          <p:cNvSpPr/>
          <p:nvPr/>
        </p:nvSpPr>
        <p:spPr>
          <a:xfrm>
            <a:off x="1856694" y="3028138"/>
            <a:ext cx="244570" cy="9508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79032" y="4082137"/>
            <a:ext cx="4388801" cy="584775"/>
          </a:xfrm>
          <a:prstGeom prst="rect">
            <a:avLst/>
          </a:prstGeom>
        </p:spPr>
        <p:txBody>
          <a:bodyPr wrap="square">
            <a:spAutoFit/>
          </a:bodyPr>
          <a:lstStyle/>
          <a:p>
            <a:r>
              <a:rPr lang="en-US" altLang="zh-CN" sz="3200" b="1" kern="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CKPT</a:t>
            </a:r>
            <a:r>
              <a:rPr lang="zh-CN" altLang="en-US" sz="3200" b="1" kern="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文件固化</a:t>
            </a:r>
            <a:r>
              <a:rPr lang="en-US" altLang="zh-CN" sz="3200" b="1" kern="0" dirty="0" err="1"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Pb</a:t>
            </a:r>
            <a:r>
              <a:rPr lang="zh-CN" altLang="en-US" sz="3200" b="1" kern="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文件</a:t>
            </a:r>
            <a:endParaRPr lang="en-US" altLang="zh-CN" sz="3200" b="1" kern="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46" name="图片 45"/>
          <p:cNvPicPr/>
          <p:nvPr/>
        </p:nvPicPr>
        <p:blipFill>
          <a:blip r:embed="rId5">
            <a:extLst>
              <a:ext uri="{28A0092B-C50C-407E-A947-70E740481C1C}">
                <a14:useLocalDpi xmlns:a14="http://schemas.microsoft.com/office/drawing/2010/main" val="0"/>
              </a:ext>
            </a:extLst>
          </a:blip>
          <a:stretch>
            <a:fillRect/>
          </a:stretch>
        </p:blipFill>
        <p:spPr>
          <a:xfrm>
            <a:off x="4467833" y="806951"/>
            <a:ext cx="4392930" cy="1327785"/>
          </a:xfrm>
          <a:prstGeom prst="rect">
            <a:avLst/>
          </a:prstGeom>
        </p:spPr>
      </p:pic>
      <p:pic>
        <p:nvPicPr>
          <p:cNvPr id="47" name="图片 46"/>
          <p:cNvPicPr/>
          <p:nvPr/>
        </p:nvPicPr>
        <p:blipFill>
          <a:blip r:embed="rId6">
            <a:extLst>
              <a:ext uri="{28A0092B-C50C-407E-A947-70E740481C1C}">
                <a14:useLocalDpi xmlns:a14="http://schemas.microsoft.com/office/drawing/2010/main" val="0"/>
              </a:ext>
            </a:extLst>
          </a:blip>
          <a:stretch>
            <a:fillRect/>
          </a:stretch>
        </p:blipFill>
        <p:spPr>
          <a:xfrm>
            <a:off x="4467833" y="2484005"/>
            <a:ext cx="4392457" cy="1936750"/>
          </a:xfrm>
          <a:prstGeom prst="rect">
            <a:avLst/>
          </a:prstGeom>
        </p:spPr>
      </p:pic>
    </p:spTree>
    <p:custDataLst>
      <p:tags r:id="rId1"/>
    </p:custDataLst>
    <p:extLst>
      <p:ext uri="{BB962C8B-B14F-4D97-AF65-F5344CB8AC3E}">
        <p14:creationId xmlns:p14="http://schemas.microsoft.com/office/powerpoint/2010/main" val="2870078861"/>
      </p:ext>
    </p:extLst>
  </p:cSld>
  <p:clrMapOvr>
    <a:masterClrMapping/>
  </p:clrMapOvr>
  <p:transition spd="slow" advTm="0">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4"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square" rtlCol="0">
            <a:spAutoFit/>
          </a:bodyPr>
          <a:lstStyle/>
          <a:p>
            <a:r>
              <a:rPr lang="zh-CN" altLang="en-US" sz="2000" b="1" spc="300" dirty="0">
                <a:latin typeface="微软雅黑" panose="020B0503020204020204" pitchFamily="34" charset="-122"/>
                <a:ea typeface="微软雅黑" panose="020B0503020204020204" pitchFamily="34" charset="-122"/>
              </a:rPr>
              <a:t>实验过程</a:t>
            </a:r>
          </a:p>
        </p:txBody>
      </p:sp>
      <p:sp>
        <p:nvSpPr>
          <p:cNvPr id="27" name="TextBox 26"/>
          <p:cNvSpPr txBox="1"/>
          <p:nvPr/>
        </p:nvSpPr>
        <p:spPr>
          <a:xfrm>
            <a:off x="2307128" y="203225"/>
            <a:ext cx="1980029" cy="400110"/>
          </a:xfrm>
          <a:prstGeom prst="rect">
            <a:avLst/>
          </a:prstGeom>
          <a:noFill/>
        </p:spPr>
        <p:txBody>
          <a:bodyPr wrap="non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移动</a:t>
            </a:r>
            <a:r>
              <a:rPr lang="zh-CN" altLang="en-US" sz="2000" b="1" dirty="0" smtClean="0">
                <a:solidFill>
                  <a:srgbClr val="C00000"/>
                </a:solidFill>
                <a:latin typeface="微软雅黑" panose="020B0503020204020204" pitchFamily="34" charset="-122"/>
                <a:ea typeface="微软雅黑" panose="020B0503020204020204" pitchFamily="34" charset="-122"/>
              </a:rPr>
              <a:t>端像素处理</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89" name="直接连接符 88"/>
          <p:cNvCxnSpPr/>
          <p:nvPr/>
        </p:nvCxnSpPr>
        <p:spPr>
          <a:xfrm flipH="1" flipV="1">
            <a:off x="745181" y="1027579"/>
            <a:ext cx="6964726" cy="2925454"/>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52454" y="1053734"/>
            <a:ext cx="6648281" cy="290261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244348" y="871128"/>
            <a:ext cx="1658557" cy="636545"/>
            <a:chOff x="1591195" y="3531392"/>
            <a:chExt cx="1721136" cy="774463"/>
          </a:xfrm>
          <a:effectLst>
            <a:outerShdw blurRad="444500" dist="254000" dir="8100000" algn="tr" rotWithShape="0">
              <a:prstClr val="black">
                <a:alpha val="50000"/>
              </a:prstClr>
            </a:outerShdw>
          </a:effectLst>
        </p:grpSpPr>
        <p:sp>
          <p:nvSpPr>
            <p:cNvPr id="9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308684" y="3398268"/>
            <a:ext cx="1698565" cy="636545"/>
            <a:chOff x="1591195" y="3531392"/>
            <a:chExt cx="1721136" cy="774463"/>
          </a:xfrm>
          <a:effectLst>
            <a:outerShdw blurRad="444500" dist="254000" dir="8100000" algn="tr" rotWithShape="0">
              <a:prstClr val="black">
                <a:alpha val="50000"/>
              </a:prstClr>
            </a:outerShdw>
          </a:effectLst>
        </p:grpSpPr>
        <p:sp>
          <p:nvSpPr>
            <p:cNvPr id="9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639216" y="913021"/>
            <a:ext cx="1828588" cy="636545"/>
            <a:chOff x="1591195" y="3531392"/>
            <a:chExt cx="1721136" cy="774463"/>
          </a:xfrm>
          <a:effectLst>
            <a:outerShdw blurRad="444500" dist="254000" dir="8100000" algn="tr" rotWithShape="0">
              <a:prstClr val="black">
                <a:alpha val="50000"/>
              </a:prstClr>
            </a:outerShdw>
          </a:effectLst>
        </p:grpSpPr>
        <p:sp>
          <p:nvSpPr>
            <p:cNvPr id="9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6800498" y="3396860"/>
            <a:ext cx="1828246" cy="712624"/>
            <a:chOff x="1591195" y="3531392"/>
            <a:chExt cx="1721136" cy="774463"/>
          </a:xfrm>
          <a:effectLst>
            <a:outerShdw blurRad="444500" dist="254000" dir="8100000" algn="tr" rotWithShape="0">
              <a:prstClr val="black">
                <a:alpha val="50000"/>
              </a:prstClr>
            </a:outerShdw>
          </a:effectLst>
        </p:grpSpPr>
        <p:sp>
          <p:nvSpPr>
            <p:cNvPr id="10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TextBox 106"/>
          <p:cNvSpPr txBox="1"/>
          <p:nvPr/>
        </p:nvSpPr>
        <p:spPr>
          <a:xfrm>
            <a:off x="1555735" y="3321676"/>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评估二</a:t>
            </a:r>
            <a:endParaRPr lang="en-US" altLang="zh-CN" sz="1000" dirty="0">
              <a:solidFill>
                <a:schemeClr val="tx1">
                  <a:lumMod val="65000"/>
                  <a:lumOff val="35000"/>
                </a:schemeClr>
              </a:solidFill>
              <a:latin typeface="微软雅黑" pitchFamily="34" charset="-122"/>
              <a:ea typeface="微软雅黑" pitchFamily="34" charset="-122"/>
            </a:endParaRPr>
          </a:p>
        </p:txBody>
      </p:sp>
      <p:grpSp>
        <p:nvGrpSpPr>
          <p:cNvPr id="113" name="组合 112"/>
          <p:cNvGrpSpPr/>
          <p:nvPr/>
        </p:nvGrpSpPr>
        <p:grpSpPr>
          <a:xfrm>
            <a:off x="3117000" y="1295828"/>
            <a:ext cx="2817269" cy="2697674"/>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TextBox 116"/>
          <p:cNvSpPr txBox="1"/>
          <p:nvPr/>
        </p:nvSpPr>
        <p:spPr>
          <a:xfrm>
            <a:off x="232663" y="4093717"/>
            <a:ext cx="2607136" cy="89255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相机实时捕捉画面、相册读取图片</a:t>
            </a:r>
            <a:endParaRPr lang="en-US" altLang="zh-CN" sz="2000" b="1" dirty="0">
              <a:latin typeface="微软雅黑" pitchFamily="34" charset="-122"/>
              <a:ea typeface="微软雅黑" pitchFamily="34" charset="-122"/>
            </a:endParaRPr>
          </a:p>
        </p:txBody>
      </p:sp>
      <p:sp>
        <p:nvSpPr>
          <p:cNvPr id="118" name="TextBox 117"/>
          <p:cNvSpPr txBox="1"/>
          <p:nvPr/>
        </p:nvSpPr>
        <p:spPr>
          <a:xfrm>
            <a:off x="4864661" y="3986225"/>
            <a:ext cx="4467023" cy="129266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相机实时捕捉的没画面为</a:t>
            </a:r>
            <a:r>
              <a:rPr lang="en-US" altLang="zh-CN" sz="2000" b="1" dirty="0" smtClean="0">
                <a:latin typeface="微软雅黑" pitchFamily="34" charset="-122"/>
                <a:ea typeface="微软雅黑" pitchFamily="34" charset="-122"/>
              </a:rPr>
              <a:t>camera</a:t>
            </a:r>
            <a:r>
              <a:rPr lang="zh-CN" altLang="en-US" sz="2000" b="1" dirty="0" smtClean="0">
                <a:latin typeface="微软雅黑" pitchFamily="34" charset="-122"/>
                <a:ea typeface="微软雅黑" pitchFamily="34" charset="-122"/>
              </a:rPr>
              <a:t>对象，需要进行像素解码为</a:t>
            </a:r>
            <a:r>
              <a:rPr lang="en-US" altLang="zh-CN" sz="2000" b="1" dirty="0" smtClean="0">
                <a:latin typeface="微软雅黑" pitchFamily="34" charset="-122"/>
                <a:ea typeface="微软雅黑" pitchFamily="34" charset="-122"/>
              </a:rPr>
              <a:t>bitmap</a:t>
            </a:r>
            <a:r>
              <a:rPr lang="zh-CN" altLang="en-US" sz="2000" b="1" dirty="0" smtClean="0">
                <a:latin typeface="微软雅黑" pitchFamily="34" charset="-122"/>
                <a:ea typeface="微软雅黑" pitchFamily="34" charset="-122"/>
              </a:rPr>
              <a:t>格式，并旋转</a:t>
            </a:r>
            <a:r>
              <a:rPr lang="en-US" altLang="zh-CN" sz="2000" b="1" dirty="0" smtClean="0">
                <a:latin typeface="微软雅黑" pitchFamily="34" charset="-122"/>
                <a:ea typeface="微软雅黑" pitchFamily="34" charset="-122"/>
              </a:rPr>
              <a:t>90</a:t>
            </a:r>
            <a:r>
              <a:rPr lang="zh-CN" altLang="en-US" sz="2000" b="1" dirty="0" smtClean="0">
                <a:latin typeface="微软雅黑" pitchFamily="34" charset="-122"/>
                <a:ea typeface="微软雅黑" pitchFamily="34" charset="-122"/>
              </a:rPr>
              <a:t>度</a:t>
            </a:r>
            <a:endParaRPr lang="en-US" altLang="zh-CN" sz="2000" b="1" dirty="0">
              <a:latin typeface="微软雅黑" pitchFamily="34" charset="-122"/>
              <a:ea typeface="微软雅黑" pitchFamily="34" charset="-122"/>
            </a:endParaRPr>
          </a:p>
        </p:txBody>
      </p:sp>
      <p:sp>
        <p:nvSpPr>
          <p:cNvPr id="121" name="椭圆 120"/>
          <p:cNvSpPr/>
          <p:nvPr/>
        </p:nvSpPr>
        <p:spPr>
          <a:xfrm>
            <a:off x="1551059" y="816090"/>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22" name="椭圆 121"/>
          <p:cNvSpPr/>
          <p:nvPr/>
        </p:nvSpPr>
        <p:spPr>
          <a:xfrm>
            <a:off x="1627966" y="3376263"/>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23" name="椭圆 122"/>
          <p:cNvSpPr/>
          <p:nvPr/>
        </p:nvSpPr>
        <p:spPr>
          <a:xfrm>
            <a:off x="8202826" y="3371614"/>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4" name="椭圆 123"/>
          <p:cNvSpPr/>
          <p:nvPr/>
        </p:nvSpPr>
        <p:spPr>
          <a:xfrm>
            <a:off x="8136871" y="875119"/>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44" name="TextBox 24"/>
          <p:cNvSpPr txBox="1"/>
          <p:nvPr/>
        </p:nvSpPr>
        <p:spPr>
          <a:xfrm>
            <a:off x="3614511" y="1916337"/>
            <a:ext cx="1912458" cy="1370183"/>
          </a:xfrm>
          <a:prstGeom prst="rect">
            <a:avLst/>
          </a:prstGeom>
          <a:noFill/>
        </p:spPr>
        <p:txBody>
          <a:bodyPr wrap="square" lIns="0" tIns="0" rIns="0" bIns="0" rtlCol="0">
            <a:spAutoFit/>
          </a:bodyPr>
          <a:lstStyle/>
          <a:p>
            <a:pPr algn="just">
              <a:lnSpc>
                <a:spcPct val="130000"/>
              </a:lnSpc>
            </a:pPr>
            <a:r>
              <a:rPr lang="zh-CN" altLang="en-US" sz="3600" b="1" dirty="0" smtClean="0">
                <a:latin typeface="微软雅黑" pitchFamily="34" charset="-122"/>
                <a:ea typeface="微软雅黑" pitchFamily="34" charset="-122"/>
              </a:rPr>
              <a:t>像素处理                    </a:t>
            </a:r>
            <a:endParaRPr lang="en-US" altLang="zh-CN" sz="3600" b="1" dirty="0" smtClean="0">
              <a:latin typeface="微软雅黑" pitchFamily="34" charset="-122"/>
              <a:ea typeface="微软雅黑" pitchFamily="34" charset="-122"/>
            </a:endParaRPr>
          </a:p>
          <a:p>
            <a:pPr algn="just">
              <a:lnSpc>
                <a:spcPct val="130000"/>
              </a:lnSpc>
            </a:pPr>
            <a:r>
              <a:rPr lang="en-US" altLang="zh-CN" sz="3600" b="1" dirty="0">
                <a:latin typeface="微软雅黑" pitchFamily="34" charset="-122"/>
                <a:ea typeface="微软雅黑" pitchFamily="34" charset="-122"/>
              </a:rPr>
              <a:t> </a:t>
            </a:r>
            <a:r>
              <a:rPr lang="en-US" altLang="zh-CN" sz="3600" b="1" dirty="0" smtClean="0">
                <a:latin typeface="微软雅黑" pitchFamily="34" charset="-122"/>
                <a:ea typeface="微软雅黑" pitchFamily="34" charset="-122"/>
              </a:rPr>
              <a:t>   </a:t>
            </a:r>
            <a:r>
              <a:rPr lang="zh-CN" altLang="en-US" sz="3600" b="1" dirty="0" smtClean="0">
                <a:latin typeface="微软雅黑" pitchFamily="34" charset="-122"/>
                <a:ea typeface="微软雅黑" pitchFamily="34" charset="-122"/>
              </a:rPr>
              <a:t>核心 </a:t>
            </a:r>
            <a:endParaRPr lang="en-US" altLang="zh-CN" sz="3600" b="1" dirty="0">
              <a:latin typeface="微软雅黑" pitchFamily="34" charset="-122"/>
              <a:ea typeface="微软雅黑" pitchFamily="34" charset="-122"/>
            </a:endParaRPr>
          </a:p>
        </p:txBody>
      </p:sp>
      <p:sp>
        <p:nvSpPr>
          <p:cNvPr id="49" name="TextBox 116"/>
          <p:cNvSpPr txBox="1"/>
          <p:nvPr/>
        </p:nvSpPr>
        <p:spPr>
          <a:xfrm>
            <a:off x="6792368" y="959201"/>
            <a:ext cx="1467481" cy="525657"/>
          </a:xfrm>
          <a:prstGeom prst="rect">
            <a:avLst/>
          </a:prstGeom>
          <a:noFill/>
        </p:spPr>
        <p:txBody>
          <a:bodyPr wrap="square" rtlCol="0">
            <a:spAutoFit/>
          </a:bodyPr>
          <a:lstStyle/>
          <a:p>
            <a:pPr>
              <a:lnSpc>
                <a:spcPct val="130000"/>
              </a:lnSpc>
            </a:pPr>
            <a:r>
              <a:rPr lang="en-US" altLang="zh-CN"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bitmap</a:t>
            </a:r>
            <a:endParaRPr lang="en-US" altLang="zh-CN" sz="2400" b="1" dirty="0">
              <a:latin typeface="微软雅黑" pitchFamily="34" charset="-122"/>
              <a:ea typeface="微软雅黑" pitchFamily="34" charset="-122"/>
            </a:endParaRPr>
          </a:p>
        </p:txBody>
      </p:sp>
      <p:sp>
        <p:nvSpPr>
          <p:cNvPr id="50" name="TextBox 116"/>
          <p:cNvSpPr txBox="1"/>
          <p:nvPr/>
        </p:nvSpPr>
        <p:spPr>
          <a:xfrm>
            <a:off x="385492" y="3449381"/>
            <a:ext cx="1600652" cy="525657"/>
          </a:xfrm>
          <a:prstGeom prst="rect">
            <a:avLst/>
          </a:prstGeom>
          <a:noFill/>
        </p:spPr>
        <p:txBody>
          <a:bodyPr wrap="square" rtlCol="0">
            <a:spAutoFit/>
          </a:bodyPr>
          <a:lstStyle/>
          <a:p>
            <a:pPr>
              <a:lnSpc>
                <a:spcPct val="130000"/>
              </a:lnSpc>
            </a:pPr>
            <a:r>
              <a:rPr lang="zh-CN" altLang="en-US" sz="2400" b="1" dirty="0" smtClean="0">
                <a:latin typeface="微软雅黑" pitchFamily="34" charset="-122"/>
                <a:ea typeface="微软雅黑" pitchFamily="34" charset="-122"/>
              </a:rPr>
              <a:t>回调函数</a:t>
            </a:r>
            <a:endParaRPr lang="en-US" altLang="zh-CN" sz="2400" b="1" dirty="0">
              <a:latin typeface="微软雅黑" pitchFamily="34" charset="-122"/>
              <a:ea typeface="微软雅黑" pitchFamily="34" charset="-122"/>
            </a:endParaRPr>
          </a:p>
        </p:txBody>
      </p:sp>
      <p:sp>
        <p:nvSpPr>
          <p:cNvPr id="51" name="TextBox 116"/>
          <p:cNvSpPr txBox="1"/>
          <p:nvPr/>
        </p:nvSpPr>
        <p:spPr>
          <a:xfrm>
            <a:off x="6911376" y="3444786"/>
            <a:ext cx="1717192" cy="572464"/>
          </a:xfrm>
          <a:prstGeom prst="rect">
            <a:avLst/>
          </a:prstGeom>
          <a:noFill/>
        </p:spPr>
        <p:txBody>
          <a:bodyPr wrap="square" rtlCol="0">
            <a:spAutoFit/>
          </a:bodyPr>
          <a:lstStyle/>
          <a:p>
            <a:pPr>
              <a:lnSpc>
                <a:spcPct val="130000"/>
              </a:lnSpc>
            </a:pPr>
            <a:r>
              <a:rPr lang="zh-CN" altLang="en-US" sz="2400" b="1" dirty="0" smtClean="0">
                <a:latin typeface="微软雅黑" pitchFamily="34" charset="-122"/>
                <a:ea typeface="微软雅黑" pitchFamily="34" charset="-122"/>
              </a:rPr>
              <a:t>像素解码</a:t>
            </a:r>
            <a:endParaRPr lang="en-US" altLang="zh-CN" sz="2400" b="1" dirty="0">
              <a:latin typeface="微软雅黑" pitchFamily="34" charset="-122"/>
              <a:ea typeface="微软雅黑" pitchFamily="34" charset="-122"/>
            </a:endParaRPr>
          </a:p>
        </p:txBody>
      </p:sp>
      <p:sp>
        <p:nvSpPr>
          <p:cNvPr id="52" name="TextBox 116"/>
          <p:cNvSpPr txBox="1"/>
          <p:nvPr/>
        </p:nvSpPr>
        <p:spPr>
          <a:xfrm>
            <a:off x="647318" y="818148"/>
            <a:ext cx="888913" cy="572464"/>
          </a:xfrm>
          <a:prstGeom prst="rect">
            <a:avLst/>
          </a:prstGeom>
          <a:noFill/>
        </p:spPr>
        <p:txBody>
          <a:bodyPr wrap="square" rtlCol="0">
            <a:spAutoFit/>
          </a:bodyPr>
          <a:lstStyle/>
          <a:p>
            <a:pPr>
              <a:lnSpc>
                <a:spcPct val="130000"/>
              </a:lnSpc>
            </a:pPr>
            <a:r>
              <a:rPr lang="zh-CN" altLang="en-US" sz="2400" b="1" dirty="0">
                <a:latin typeface="微软雅黑" pitchFamily="34" charset="-122"/>
                <a:ea typeface="微软雅黑" pitchFamily="34" charset="-122"/>
              </a:rPr>
              <a:t>权限</a:t>
            </a:r>
            <a:endParaRPr lang="en-US" altLang="zh-CN" sz="2400" b="1" dirty="0">
              <a:latin typeface="微软雅黑" pitchFamily="34" charset="-122"/>
              <a:ea typeface="微软雅黑" pitchFamily="34" charset="-122"/>
            </a:endParaRPr>
          </a:p>
        </p:txBody>
      </p:sp>
      <p:sp>
        <p:nvSpPr>
          <p:cNvPr id="53" name="TextBox 116"/>
          <p:cNvSpPr txBox="1"/>
          <p:nvPr/>
        </p:nvSpPr>
        <p:spPr>
          <a:xfrm>
            <a:off x="6343039" y="1522392"/>
            <a:ext cx="3090846" cy="1692771"/>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相机捕捉画面与相册读取的数据最终均为</a:t>
            </a:r>
            <a:r>
              <a:rPr lang="en-US" altLang="zh-CN" sz="2000" b="1" dirty="0" smtClean="0">
                <a:latin typeface="微软雅黑" pitchFamily="34" charset="-122"/>
                <a:ea typeface="微软雅黑" pitchFamily="34" charset="-122"/>
              </a:rPr>
              <a:t>bitmap</a:t>
            </a:r>
            <a:r>
              <a:rPr lang="zh-CN" altLang="en-US" sz="2000" b="1" dirty="0" smtClean="0">
                <a:latin typeface="微软雅黑" pitchFamily="34" charset="-122"/>
                <a:ea typeface="微软雅黑" pitchFamily="34" charset="-122"/>
              </a:rPr>
              <a:t>格式，模型输入</a:t>
            </a:r>
            <a:r>
              <a:rPr lang="en-US" altLang="zh-CN" sz="2000" b="1" dirty="0" smtClean="0">
                <a:latin typeface="微软雅黑" pitchFamily="34" charset="-122"/>
                <a:ea typeface="微软雅黑" pitchFamily="34" charset="-122"/>
              </a:rPr>
              <a:t>224</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224</a:t>
            </a:r>
            <a:r>
              <a:rPr lang="zh-CN" altLang="en-US"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float</a:t>
            </a:r>
            <a:r>
              <a:rPr lang="zh-CN" altLang="en-US" sz="2000" b="1" dirty="0" smtClean="0">
                <a:latin typeface="微软雅黑" pitchFamily="34" charset="-122"/>
                <a:ea typeface="微软雅黑" pitchFamily="34" charset="-122"/>
              </a:rPr>
              <a:t>型</a:t>
            </a:r>
            <a:endParaRPr lang="en-US" altLang="zh-CN" sz="2000" b="1" dirty="0">
              <a:latin typeface="微软雅黑" pitchFamily="34" charset="-122"/>
              <a:ea typeface="微软雅黑" pitchFamily="34" charset="-122"/>
            </a:endParaRPr>
          </a:p>
        </p:txBody>
      </p:sp>
      <p:sp>
        <p:nvSpPr>
          <p:cNvPr id="54" name="TextBox 116"/>
          <p:cNvSpPr txBox="1"/>
          <p:nvPr/>
        </p:nvSpPr>
        <p:spPr>
          <a:xfrm>
            <a:off x="139993" y="1627272"/>
            <a:ext cx="2607136" cy="89255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打开相机与读取操作均需要获取用户权限</a:t>
            </a:r>
            <a:endParaRPr lang="en-US" altLang="zh-CN" sz="20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384371781"/>
      </p:ext>
    </p:extLst>
  </p:cSld>
  <p:clrMapOvr>
    <a:masterClrMapping/>
  </p:clrMapOvr>
  <p:transition spd="slow" advTm="0">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4"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square" rtlCol="0">
            <a:spAutoFit/>
          </a:bodyPr>
          <a:lstStyle/>
          <a:p>
            <a:r>
              <a:rPr lang="zh-CN" altLang="en-US" sz="2000" b="1" spc="300" dirty="0">
                <a:latin typeface="微软雅黑" panose="020B0503020204020204" pitchFamily="34" charset="-122"/>
                <a:ea typeface="微软雅黑" panose="020B0503020204020204" pitchFamily="34" charset="-122"/>
              </a:rPr>
              <a:t>实验过程</a:t>
            </a:r>
          </a:p>
        </p:txBody>
      </p:sp>
      <p:sp>
        <p:nvSpPr>
          <p:cNvPr id="27" name="TextBox 26"/>
          <p:cNvSpPr txBox="1"/>
          <p:nvPr/>
        </p:nvSpPr>
        <p:spPr>
          <a:xfrm>
            <a:off x="2358824" y="192540"/>
            <a:ext cx="1210588"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模型接口</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cxnSp>
        <p:nvCxnSpPr>
          <p:cNvPr id="89" name="直接连接符 88"/>
          <p:cNvCxnSpPr/>
          <p:nvPr/>
        </p:nvCxnSpPr>
        <p:spPr>
          <a:xfrm flipH="1" flipV="1">
            <a:off x="745181" y="1027579"/>
            <a:ext cx="6964726" cy="2925454"/>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52454" y="1053734"/>
            <a:ext cx="6648281" cy="2902612"/>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488273" y="871128"/>
            <a:ext cx="1414632" cy="636545"/>
            <a:chOff x="1591195" y="3531392"/>
            <a:chExt cx="1721136" cy="774463"/>
          </a:xfrm>
          <a:effectLst>
            <a:outerShdw blurRad="444500" dist="254000" dir="8100000" algn="tr" rotWithShape="0">
              <a:prstClr val="black">
                <a:alpha val="50000"/>
              </a:prstClr>
            </a:outerShdw>
          </a:effectLst>
        </p:grpSpPr>
        <p:sp>
          <p:nvSpPr>
            <p:cNvPr id="9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548975" y="3465053"/>
            <a:ext cx="1414632" cy="636545"/>
            <a:chOff x="1591195" y="3531392"/>
            <a:chExt cx="1721136" cy="774463"/>
          </a:xfrm>
          <a:effectLst>
            <a:outerShdw blurRad="444500" dist="254000" dir="8100000" algn="tr" rotWithShape="0">
              <a:prstClr val="black">
                <a:alpha val="50000"/>
              </a:prstClr>
            </a:outerShdw>
          </a:effectLst>
        </p:grpSpPr>
        <p:sp>
          <p:nvSpPr>
            <p:cNvPr id="9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7053172" y="913021"/>
            <a:ext cx="1414632" cy="636545"/>
            <a:chOff x="1591195" y="3531392"/>
            <a:chExt cx="1721136" cy="774463"/>
          </a:xfrm>
          <a:effectLst>
            <a:outerShdw blurRad="444500" dist="254000" dir="8100000" algn="tr" rotWithShape="0">
              <a:prstClr val="black">
                <a:alpha val="50000"/>
              </a:prstClr>
            </a:outerShdw>
          </a:effectLst>
        </p:grpSpPr>
        <p:sp>
          <p:nvSpPr>
            <p:cNvPr id="9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6823464" y="3509705"/>
            <a:ext cx="1414632" cy="636545"/>
            <a:chOff x="1591195" y="3531392"/>
            <a:chExt cx="1721136" cy="774463"/>
          </a:xfrm>
          <a:effectLst>
            <a:outerShdw blurRad="444500" dist="254000" dir="8100000" algn="tr" rotWithShape="0">
              <a:prstClr val="black">
                <a:alpha val="50000"/>
              </a:prstClr>
            </a:outerShdw>
          </a:effectLst>
        </p:grpSpPr>
        <p:sp>
          <p:nvSpPr>
            <p:cNvPr id="10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TextBox 106"/>
          <p:cNvSpPr txBox="1"/>
          <p:nvPr/>
        </p:nvSpPr>
        <p:spPr>
          <a:xfrm>
            <a:off x="1555735" y="3321676"/>
            <a:ext cx="569387"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评估二</a:t>
            </a:r>
            <a:endParaRPr lang="en-US" altLang="zh-CN" sz="1000" dirty="0">
              <a:solidFill>
                <a:schemeClr val="tx1">
                  <a:lumMod val="65000"/>
                  <a:lumOff val="35000"/>
                </a:schemeClr>
              </a:solidFill>
              <a:latin typeface="微软雅黑" pitchFamily="34" charset="-122"/>
              <a:ea typeface="微软雅黑" pitchFamily="34" charset="-122"/>
            </a:endParaRPr>
          </a:p>
        </p:txBody>
      </p:sp>
      <p:grpSp>
        <p:nvGrpSpPr>
          <p:cNvPr id="113" name="组合 112"/>
          <p:cNvGrpSpPr/>
          <p:nvPr/>
        </p:nvGrpSpPr>
        <p:grpSpPr>
          <a:xfrm>
            <a:off x="3117000" y="1295828"/>
            <a:ext cx="2817269" cy="2697674"/>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TextBox 116"/>
          <p:cNvSpPr txBox="1"/>
          <p:nvPr/>
        </p:nvSpPr>
        <p:spPr>
          <a:xfrm>
            <a:off x="85484" y="1651405"/>
            <a:ext cx="2607136" cy="129266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实例化该接口可以获取工程目录下的模型、分类标签等资源文件</a:t>
            </a:r>
            <a:endParaRPr lang="en-US" altLang="zh-CN" sz="2000" b="1" dirty="0">
              <a:latin typeface="微软雅黑" pitchFamily="34" charset="-122"/>
              <a:ea typeface="微软雅黑" pitchFamily="34" charset="-122"/>
            </a:endParaRPr>
          </a:p>
        </p:txBody>
      </p:sp>
      <p:sp>
        <p:nvSpPr>
          <p:cNvPr id="118" name="TextBox 117"/>
          <p:cNvSpPr txBox="1"/>
          <p:nvPr/>
        </p:nvSpPr>
        <p:spPr>
          <a:xfrm>
            <a:off x="244348" y="4244975"/>
            <a:ext cx="2448272" cy="892552"/>
          </a:xfrm>
          <a:prstGeom prst="rect">
            <a:avLst/>
          </a:prstGeom>
          <a:noFill/>
        </p:spPr>
        <p:txBody>
          <a:bodyPr wrap="square" rtlCol="0">
            <a:spAutoFit/>
          </a:bodyPr>
          <a:lstStyle/>
          <a:p>
            <a:pPr>
              <a:lnSpc>
                <a:spcPct val="130000"/>
              </a:lnSpc>
            </a:pPr>
            <a:r>
              <a:rPr lang="zh-CN" altLang="en-US" sz="2000" b="1" dirty="0">
                <a:latin typeface="微软雅黑" pitchFamily="34" charset="-122"/>
                <a:ea typeface="微软雅黑" pitchFamily="34" charset="-122"/>
              </a:rPr>
              <a:t>该</a:t>
            </a:r>
            <a:r>
              <a:rPr lang="zh-CN" altLang="en-US" sz="2000" b="1" dirty="0" smtClean="0">
                <a:latin typeface="微软雅黑" pitchFamily="34" charset="-122"/>
                <a:ea typeface="微软雅黑" pitchFamily="34" charset="-122"/>
              </a:rPr>
              <a:t>函数用来组织数据输入模型</a:t>
            </a:r>
            <a:endParaRPr lang="en-US" altLang="zh-CN" sz="2000" b="1" dirty="0">
              <a:latin typeface="微软雅黑" pitchFamily="34" charset="-122"/>
              <a:ea typeface="微软雅黑" pitchFamily="34" charset="-122"/>
            </a:endParaRPr>
          </a:p>
        </p:txBody>
      </p:sp>
      <p:sp>
        <p:nvSpPr>
          <p:cNvPr id="121" name="椭圆 120"/>
          <p:cNvSpPr/>
          <p:nvPr/>
        </p:nvSpPr>
        <p:spPr>
          <a:xfrm>
            <a:off x="1551059" y="816090"/>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22" name="椭圆 121"/>
          <p:cNvSpPr/>
          <p:nvPr/>
        </p:nvSpPr>
        <p:spPr>
          <a:xfrm>
            <a:off x="1627966" y="3376263"/>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23" name="椭圆 122"/>
          <p:cNvSpPr/>
          <p:nvPr/>
        </p:nvSpPr>
        <p:spPr>
          <a:xfrm>
            <a:off x="7881495" y="3471559"/>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4" name="椭圆 123"/>
          <p:cNvSpPr/>
          <p:nvPr/>
        </p:nvSpPr>
        <p:spPr>
          <a:xfrm>
            <a:off x="8136871" y="875119"/>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44" name="TextBox 24"/>
          <p:cNvSpPr txBox="1"/>
          <p:nvPr/>
        </p:nvSpPr>
        <p:spPr>
          <a:xfrm>
            <a:off x="3466498" y="1985015"/>
            <a:ext cx="2299235" cy="1280351"/>
          </a:xfrm>
          <a:prstGeom prst="rect">
            <a:avLst/>
          </a:prstGeom>
          <a:noFill/>
        </p:spPr>
        <p:txBody>
          <a:bodyPr wrap="square" lIns="0" tIns="0" rIns="0" bIns="0" rtlCol="0">
            <a:spAutoFit/>
          </a:bodyPr>
          <a:lstStyle/>
          <a:p>
            <a:pPr algn="just">
              <a:lnSpc>
                <a:spcPct val="130000"/>
              </a:lnSpc>
            </a:pPr>
            <a:r>
              <a:rPr lang="en-US" altLang="zh-CN" sz="3200" dirty="0" err="1" smtClean="0">
                <a:latin typeface="微软雅黑" pitchFamily="34" charset="-122"/>
                <a:ea typeface="微软雅黑" pitchFamily="34" charset="-122"/>
              </a:rPr>
              <a:t>Tensorflow</a:t>
            </a:r>
            <a:r>
              <a:rPr lang="en-US" altLang="zh-CN" sz="3200" dirty="0" smtClean="0">
                <a:latin typeface="微软雅黑" pitchFamily="34" charset="-122"/>
                <a:ea typeface="微软雅黑" pitchFamily="34" charset="-122"/>
              </a:rPr>
              <a:t> Mobile</a:t>
            </a:r>
            <a:r>
              <a:rPr lang="zh-CN" altLang="en-US" sz="3200" dirty="0" smtClean="0">
                <a:latin typeface="微软雅黑" pitchFamily="34" charset="-122"/>
                <a:ea typeface="微软雅黑" pitchFamily="34" charset="-122"/>
              </a:rPr>
              <a:t>库</a:t>
            </a:r>
            <a:endParaRPr lang="en-US" altLang="zh-CN" sz="3200" dirty="0">
              <a:latin typeface="微软雅黑" pitchFamily="34" charset="-122"/>
              <a:ea typeface="微软雅黑" pitchFamily="34" charset="-122"/>
            </a:endParaRPr>
          </a:p>
        </p:txBody>
      </p:sp>
      <p:sp>
        <p:nvSpPr>
          <p:cNvPr id="49" name="TextBox 116"/>
          <p:cNvSpPr txBox="1"/>
          <p:nvPr/>
        </p:nvSpPr>
        <p:spPr>
          <a:xfrm>
            <a:off x="7147931" y="1001145"/>
            <a:ext cx="1238632" cy="525657"/>
          </a:xfrm>
          <a:prstGeom prst="rect">
            <a:avLst/>
          </a:prstGeom>
          <a:noFill/>
        </p:spPr>
        <p:txBody>
          <a:bodyPr wrap="square" rtlCol="0">
            <a:spAutoFit/>
          </a:bodyPr>
          <a:lstStyle/>
          <a:p>
            <a:pPr>
              <a:lnSpc>
                <a:spcPct val="130000"/>
              </a:lnSpc>
            </a:pPr>
            <a:r>
              <a:rPr lang="en-US" altLang="zh-CN" sz="2400" b="1" dirty="0" smtClean="0">
                <a:latin typeface="微软雅黑" pitchFamily="34" charset="-122"/>
                <a:ea typeface="微软雅黑" pitchFamily="34" charset="-122"/>
              </a:rPr>
              <a:t> run()</a:t>
            </a:r>
            <a:endParaRPr lang="en-US" altLang="zh-CN" sz="2400" b="1" dirty="0">
              <a:latin typeface="微软雅黑" pitchFamily="34" charset="-122"/>
              <a:ea typeface="微软雅黑" pitchFamily="34" charset="-122"/>
            </a:endParaRPr>
          </a:p>
        </p:txBody>
      </p:sp>
      <p:sp>
        <p:nvSpPr>
          <p:cNvPr id="50" name="TextBox 116"/>
          <p:cNvSpPr txBox="1"/>
          <p:nvPr/>
        </p:nvSpPr>
        <p:spPr>
          <a:xfrm>
            <a:off x="640866" y="913021"/>
            <a:ext cx="1170920" cy="572464"/>
          </a:xfrm>
          <a:prstGeom prst="rect">
            <a:avLst/>
          </a:prstGeom>
          <a:noFill/>
        </p:spPr>
        <p:txBody>
          <a:bodyPr wrap="square" rtlCol="0">
            <a:spAutoFit/>
          </a:bodyPr>
          <a:lstStyle/>
          <a:p>
            <a:pPr>
              <a:lnSpc>
                <a:spcPct val="130000"/>
              </a:lnSpc>
            </a:pPr>
            <a:r>
              <a:rPr lang="zh-CN" altLang="en-US" sz="2400" b="1" dirty="0" smtClean="0">
                <a:latin typeface="微软雅黑" pitchFamily="34" charset="-122"/>
                <a:ea typeface="微软雅黑" pitchFamily="34" charset="-122"/>
              </a:rPr>
              <a:t>主接口</a:t>
            </a:r>
            <a:endParaRPr lang="en-US" altLang="zh-CN" sz="2400" b="1" dirty="0">
              <a:latin typeface="微软雅黑" pitchFamily="34" charset="-122"/>
              <a:ea typeface="微软雅黑" pitchFamily="34" charset="-122"/>
            </a:endParaRPr>
          </a:p>
        </p:txBody>
      </p:sp>
      <p:sp>
        <p:nvSpPr>
          <p:cNvPr id="51" name="TextBox 116"/>
          <p:cNvSpPr txBox="1"/>
          <p:nvPr/>
        </p:nvSpPr>
        <p:spPr>
          <a:xfrm>
            <a:off x="584401" y="3509705"/>
            <a:ext cx="1170920" cy="525657"/>
          </a:xfrm>
          <a:prstGeom prst="rect">
            <a:avLst/>
          </a:prstGeom>
          <a:noFill/>
        </p:spPr>
        <p:txBody>
          <a:bodyPr wrap="square" rtlCol="0">
            <a:spAutoFit/>
          </a:bodyPr>
          <a:lstStyle/>
          <a:p>
            <a:pPr>
              <a:lnSpc>
                <a:spcPct val="130000"/>
              </a:lnSpc>
            </a:pPr>
            <a:r>
              <a:rPr lang="en-US" altLang="zh-CN" sz="2400" b="1" dirty="0">
                <a:latin typeface="微软雅黑" pitchFamily="34" charset="-122"/>
                <a:ea typeface="微软雅黑" pitchFamily="34" charset="-122"/>
              </a:rPr>
              <a:t>f</a:t>
            </a:r>
            <a:r>
              <a:rPr lang="en-US" altLang="zh-CN" sz="2400" b="1" dirty="0" smtClean="0">
                <a:latin typeface="微软雅黑" pitchFamily="34" charset="-122"/>
                <a:ea typeface="微软雅黑" pitchFamily="34" charset="-122"/>
              </a:rPr>
              <a:t>eed()</a:t>
            </a:r>
            <a:endParaRPr lang="en-US" altLang="zh-CN" sz="2400" b="1" dirty="0">
              <a:latin typeface="微软雅黑" pitchFamily="34" charset="-122"/>
              <a:ea typeface="微软雅黑" pitchFamily="34" charset="-122"/>
            </a:endParaRPr>
          </a:p>
        </p:txBody>
      </p:sp>
      <p:sp>
        <p:nvSpPr>
          <p:cNvPr id="52" name="TextBox 116"/>
          <p:cNvSpPr txBox="1"/>
          <p:nvPr/>
        </p:nvSpPr>
        <p:spPr>
          <a:xfrm>
            <a:off x="6934151" y="3531260"/>
            <a:ext cx="1170920" cy="525657"/>
          </a:xfrm>
          <a:prstGeom prst="rect">
            <a:avLst/>
          </a:prstGeom>
          <a:noFill/>
        </p:spPr>
        <p:txBody>
          <a:bodyPr wrap="square" rtlCol="0">
            <a:spAutoFit/>
          </a:bodyPr>
          <a:lstStyle/>
          <a:p>
            <a:pPr>
              <a:lnSpc>
                <a:spcPct val="130000"/>
              </a:lnSpc>
            </a:pPr>
            <a:r>
              <a:rPr lang="en-US" altLang="zh-CN" sz="2400" b="1" dirty="0">
                <a:latin typeface="微软雅黑" pitchFamily="34" charset="-122"/>
                <a:ea typeface="微软雅黑" pitchFamily="34" charset="-122"/>
              </a:rPr>
              <a:t>f</a:t>
            </a:r>
            <a:r>
              <a:rPr lang="en-US" altLang="zh-CN" sz="2400" b="1" dirty="0" smtClean="0">
                <a:latin typeface="微软雅黑" pitchFamily="34" charset="-122"/>
                <a:ea typeface="微软雅黑" pitchFamily="34" charset="-122"/>
              </a:rPr>
              <a:t>etch()</a:t>
            </a:r>
            <a:endParaRPr lang="en-US" altLang="zh-CN" sz="2400" b="1" dirty="0">
              <a:latin typeface="微软雅黑" pitchFamily="34" charset="-122"/>
              <a:ea typeface="微软雅黑" pitchFamily="34" charset="-122"/>
            </a:endParaRPr>
          </a:p>
        </p:txBody>
      </p:sp>
      <p:sp>
        <p:nvSpPr>
          <p:cNvPr id="53" name="TextBox 116"/>
          <p:cNvSpPr txBox="1"/>
          <p:nvPr/>
        </p:nvSpPr>
        <p:spPr>
          <a:xfrm>
            <a:off x="6256164" y="1651405"/>
            <a:ext cx="2607136" cy="1292662"/>
          </a:xfrm>
          <a:prstGeom prst="rect">
            <a:avLst/>
          </a:prstGeom>
          <a:noFill/>
        </p:spPr>
        <p:txBody>
          <a:bodyPr wrap="square" rtlCol="0">
            <a:spAutoFit/>
          </a:bodyPr>
          <a:lstStyle/>
          <a:p>
            <a:pPr>
              <a:lnSpc>
                <a:spcPct val="130000"/>
              </a:lnSpc>
            </a:pPr>
            <a:r>
              <a:rPr lang="zh-CN" altLang="en-US" sz="2000" b="1" dirty="0" smtClean="0">
                <a:latin typeface="微软雅黑" pitchFamily="34" charset="-122"/>
                <a:ea typeface="微软雅黑" pitchFamily="34" charset="-122"/>
              </a:rPr>
              <a:t>该函数用于执行从输入到输出节点的计算过程</a:t>
            </a:r>
            <a:endParaRPr lang="en-US" altLang="zh-CN" sz="2000" b="1" dirty="0">
              <a:latin typeface="微软雅黑" pitchFamily="34" charset="-122"/>
              <a:ea typeface="微软雅黑" pitchFamily="34" charset="-122"/>
            </a:endParaRPr>
          </a:p>
        </p:txBody>
      </p:sp>
      <p:sp>
        <p:nvSpPr>
          <p:cNvPr id="54" name="TextBox 116"/>
          <p:cNvSpPr txBox="1"/>
          <p:nvPr/>
        </p:nvSpPr>
        <p:spPr>
          <a:xfrm>
            <a:off x="6256164" y="4153721"/>
            <a:ext cx="2607136" cy="892552"/>
          </a:xfrm>
          <a:prstGeom prst="rect">
            <a:avLst/>
          </a:prstGeom>
          <a:noFill/>
        </p:spPr>
        <p:txBody>
          <a:bodyPr wrap="square" rtlCol="0">
            <a:spAutoFit/>
          </a:bodyPr>
          <a:lstStyle/>
          <a:p>
            <a:pPr>
              <a:lnSpc>
                <a:spcPct val="130000"/>
              </a:lnSpc>
            </a:pPr>
            <a:r>
              <a:rPr lang="zh-CN" altLang="en-US" sz="2000" b="1" dirty="0">
                <a:latin typeface="微软雅黑" pitchFamily="34" charset="-122"/>
                <a:ea typeface="微软雅黑" pitchFamily="34" charset="-122"/>
              </a:rPr>
              <a:t>该</a:t>
            </a:r>
            <a:r>
              <a:rPr lang="zh-CN" altLang="en-US" sz="2000" b="1" dirty="0" smtClean="0">
                <a:latin typeface="微软雅黑" pitchFamily="34" charset="-122"/>
                <a:ea typeface="微软雅黑" pitchFamily="34" charset="-122"/>
              </a:rPr>
              <a:t>函数用于获取模型计算值并显示</a:t>
            </a:r>
            <a:endParaRPr lang="en-US" altLang="zh-CN" sz="20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270420659"/>
      </p:ext>
    </p:extLst>
  </p:cSld>
  <p:clrMapOvr>
    <a:masterClrMapping/>
  </p:clrMapOvr>
  <p:transition spd="slow" advTm="0">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786614"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课题背景及内容</a:t>
            </a: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第一部分</a:t>
            </a:r>
            <a:endParaRPr lang="zh-CN" altLang="en-US" sz="2000" dirty="0" smtClean="0">
              <a:solidFill>
                <a:schemeClr val="bg1"/>
              </a:solidFill>
              <a:latin typeface="微软雅黑" pitchFamily="34" charset="-122"/>
              <a:ea typeface="微软雅黑"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68865" y="2896649"/>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课题背景</a:t>
            </a:r>
            <a:endParaRPr lang="zh-CN" altLang="en-US" sz="2000" b="1" dirty="0">
              <a:latin typeface="微软雅黑" panose="020B0503020204020204" pitchFamily="34" charset="-122"/>
              <a:ea typeface="微软雅黑" panose="020B0503020204020204" pitchFamily="34" charset="-122"/>
            </a:endParaRPr>
          </a:p>
        </p:txBody>
      </p:sp>
      <p:sp>
        <p:nvSpPr>
          <p:cNvPr id="16" name="TextBox 15"/>
          <p:cNvSpPr txBox="1"/>
          <p:nvPr/>
        </p:nvSpPr>
        <p:spPr>
          <a:xfrm>
            <a:off x="4468865" y="3694202"/>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研究</a:t>
            </a:r>
            <a:r>
              <a:rPr lang="zh-CN" altLang="en-US" sz="2000" b="1" dirty="0">
                <a:latin typeface="微软雅黑" panose="020B0503020204020204" pitchFamily="34" charset="-122"/>
                <a:ea typeface="微软雅黑" panose="020B0503020204020204" pitchFamily="34" charset="-122"/>
              </a:rPr>
              <a:t>内容</a:t>
            </a:r>
          </a:p>
        </p:txBody>
      </p:sp>
      <p:sp>
        <p:nvSpPr>
          <p:cNvPr id="19" name="TextBox 18"/>
          <p:cNvSpPr txBox="1"/>
          <p:nvPr/>
        </p:nvSpPr>
        <p:spPr>
          <a:xfrm>
            <a:off x="5660342" y="2896649"/>
            <a:ext cx="2685992"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THE BACKGROUND</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665987" y="3682498"/>
            <a:ext cx="2059988"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THE CONTENT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4" name="椭圆 23"/>
          <p:cNvSpPr/>
          <p:nvPr/>
        </p:nvSpPr>
        <p:spPr>
          <a:xfrm>
            <a:off x="4174977" y="292414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74977" y="371247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4449754" y="3300073"/>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研究现状</a:t>
            </a:r>
            <a:endParaRPr lang="zh-CN" altLang="en-US" sz="2000" b="1" dirty="0">
              <a:latin typeface="微软雅黑" panose="020B0503020204020204" pitchFamily="34" charset="-122"/>
              <a:ea typeface="微软雅黑" panose="020B0503020204020204" pitchFamily="34" charset="-122"/>
            </a:endParaRPr>
          </a:p>
        </p:txBody>
      </p:sp>
      <p:sp>
        <p:nvSpPr>
          <p:cNvPr id="30" name="椭圆 29"/>
          <p:cNvSpPr/>
          <p:nvPr/>
        </p:nvSpPr>
        <p:spPr>
          <a:xfrm>
            <a:off x="4174977" y="333986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TextBox 18"/>
          <p:cNvSpPr txBox="1"/>
          <p:nvPr/>
        </p:nvSpPr>
        <p:spPr>
          <a:xfrm>
            <a:off x="5571265" y="3291506"/>
            <a:ext cx="3160673"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 RESEARCH </a:t>
            </a:r>
            <a:r>
              <a:rPr lang="en-US" altLang="zh-CN" sz="2000" b="1" dirty="0" smtClean="0">
                <a:solidFill>
                  <a:srgbClr val="C00000"/>
                </a:solidFill>
                <a:latin typeface="微软雅黑" panose="020B0503020204020204" pitchFamily="34" charset="-122"/>
                <a:ea typeface="微软雅黑" panose="020B0503020204020204" pitchFamily="34" charset="-122"/>
              </a:rPr>
              <a:t>SITUATION</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结果</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2712" y="192540"/>
            <a:ext cx="1931939"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重</a:t>
            </a:r>
            <a:r>
              <a:rPr lang="zh-CN" altLang="en-US" sz="2000" b="1" dirty="0" smtClean="0">
                <a:solidFill>
                  <a:srgbClr val="C00000"/>
                </a:solidFill>
                <a:latin typeface="微软雅黑" panose="020B0503020204020204" pitchFamily="34" charset="-122"/>
                <a:ea typeface="微软雅黑" panose="020B0503020204020204" pitchFamily="34" charset="-122"/>
              </a:rPr>
              <a:t>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圆角矩形 107"/>
          <p:cNvSpPr/>
          <p:nvPr/>
        </p:nvSpPr>
        <p:spPr>
          <a:xfrm rot="5400000">
            <a:off x="3864548" y="2187256"/>
            <a:ext cx="2575331" cy="1161081"/>
          </a:xfrm>
          <a:prstGeom prst="roundRect">
            <a:avLst>
              <a:gd name="adj" fmla="val 50000"/>
            </a:avLst>
          </a:prstGeom>
          <a:solidFill>
            <a:srgbClr val="1A3F6C"/>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4723965" y="3100168"/>
            <a:ext cx="886646" cy="886646"/>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089505" y="1389120"/>
            <a:ext cx="1161081" cy="2666129"/>
            <a:chOff x="4013612" y="985436"/>
            <a:chExt cx="1443428" cy="3314468"/>
          </a:xfrm>
        </p:grpSpPr>
        <p:sp>
          <p:nvSpPr>
            <p:cNvPr id="113" name="圆角矩形 112"/>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圆角矩形 113"/>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a:off x="3232749" y="3093288"/>
            <a:ext cx="899981" cy="899981"/>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Box 123"/>
          <p:cNvSpPr txBox="1"/>
          <p:nvPr/>
        </p:nvSpPr>
        <p:spPr>
          <a:xfrm>
            <a:off x="3089505" y="1756678"/>
            <a:ext cx="1261884" cy="954107"/>
          </a:xfrm>
          <a:prstGeom prst="rect">
            <a:avLst/>
          </a:prstGeom>
          <a:noFill/>
        </p:spPr>
        <p:txBody>
          <a:bodyPr wrap="none" rtlCol="0">
            <a:spAutoFit/>
          </a:bodyPr>
          <a:lstStyle/>
          <a:p>
            <a:r>
              <a:rPr lang="zh-CN" altLang="en-US" sz="2800" b="1" dirty="0" smtClean="0">
                <a:latin typeface="Watford DB" pitchFamily="2" charset="0"/>
                <a:ea typeface="造字工房劲黑（非商用）常规体" pitchFamily="50" charset="-122"/>
              </a:rPr>
              <a:t>非均衡</a:t>
            </a:r>
            <a:endParaRPr lang="en-US" altLang="zh-CN" sz="2800" b="1" dirty="0" smtClean="0">
              <a:latin typeface="Watford DB" pitchFamily="2" charset="0"/>
              <a:ea typeface="造字工房劲黑（非商用）常规体" pitchFamily="50" charset="-122"/>
            </a:endParaRPr>
          </a:p>
          <a:p>
            <a:r>
              <a:rPr lang="zh-CN" altLang="en-US" sz="2800" b="1" dirty="0" smtClean="0">
                <a:latin typeface="Watford DB" pitchFamily="2" charset="0"/>
                <a:ea typeface="造字工房劲黑（非商用）常规体" pitchFamily="50" charset="-122"/>
              </a:rPr>
              <a:t>分布</a:t>
            </a:r>
            <a:endParaRPr lang="zh-CN" altLang="en-US" sz="2800" b="1" dirty="0">
              <a:latin typeface="Watford DB" pitchFamily="2" charset="0"/>
              <a:ea typeface="造字工房劲黑（非商用）常规体" pitchFamily="50" charset="-122"/>
            </a:endParaRPr>
          </a:p>
        </p:txBody>
      </p: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123"/>
          <p:cNvSpPr txBox="1"/>
          <p:nvPr/>
        </p:nvSpPr>
        <p:spPr>
          <a:xfrm>
            <a:off x="4670739" y="1780783"/>
            <a:ext cx="902811" cy="954107"/>
          </a:xfrm>
          <a:prstGeom prst="rect">
            <a:avLst/>
          </a:prstGeom>
          <a:noFill/>
        </p:spPr>
        <p:txBody>
          <a:bodyPr wrap="none" rtlCol="0">
            <a:spAutoFit/>
          </a:bodyPr>
          <a:lstStyle/>
          <a:p>
            <a:r>
              <a:rPr lang="zh-CN" altLang="en-US" sz="2800" b="1" dirty="0" smtClean="0">
                <a:solidFill>
                  <a:schemeClr val="bg1"/>
                </a:solidFill>
                <a:latin typeface="Watford DB" pitchFamily="2" charset="0"/>
                <a:ea typeface="造字工房劲黑（非商用）常规体" pitchFamily="50" charset="-122"/>
              </a:rPr>
              <a:t>均衡</a:t>
            </a:r>
            <a:endParaRPr lang="en-US" altLang="zh-CN" sz="2800" b="1" dirty="0" smtClean="0">
              <a:solidFill>
                <a:schemeClr val="bg1"/>
              </a:solidFill>
              <a:latin typeface="Watford DB" pitchFamily="2" charset="0"/>
              <a:ea typeface="造字工房劲黑（非商用）常规体" pitchFamily="50" charset="-122"/>
            </a:endParaRPr>
          </a:p>
          <a:p>
            <a:r>
              <a:rPr lang="zh-CN" altLang="en-US" sz="2800" b="1" dirty="0" smtClean="0">
                <a:solidFill>
                  <a:schemeClr val="bg1"/>
                </a:solidFill>
                <a:latin typeface="Watford DB" pitchFamily="2" charset="0"/>
                <a:ea typeface="造字工房劲黑（非商用）常规体" pitchFamily="50" charset="-122"/>
              </a:rPr>
              <a:t>分布</a:t>
            </a:r>
            <a:endParaRPr lang="zh-CN" altLang="en-US" sz="2800" b="1" dirty="0">
              <a:solidFill>
                <a:schemeClr val="bg1"/>
              </a:solidFill>
              <a:latin typeface="Watford DB" pitchFamily="2" charset="0"/>
              <a:ea typeface="造字工房劲黑（非商用）常规体" pitchFamily="50" charset="-122"/>
            </a:endParaRPr>
          </a:p>
        </p:txBody>
      </p:sp>
      <p:sp>
        <p:nvSpPr>
          <p:cNvPr id="38" name="TextBox 21"/>
          <p:cNvSpPr txBox="1"/>
          <p:nvPr/>
        </p:nvSpPr>
        <p:spPr>
          <a:xfrm>
            <a:off x="731157" y="1221871"/>
            <a:ext cx="663303" cy="3016210"/>
          </a:xfrm>
          <a:prstGeom prst="rect">
            <a:avLst/>
          </a:prstGeom>
          <a:noFill/>
        </p:spPr>
        <p:txBody>
          <a:bodyPr wrap="square" lIns="0" tIns="0" rIns="0" bIns="0" rtlCol="0">
            <a:spAutoFit/>
          </a:bodyPr>
          <a:lstStyle/>
          <a:p>
            <a:pPr algn="just"/>
            <a:r>
              <a:rPr lang="en-US" altLang="zh-CN" sz="2800" dirty="0" smtClean="0">
                <a:solidFill>
                  <a:schemeClr val="tx1">
                    <a:lumMod val="85000"/>
                    <a:lumOff val="15000"/>
                  </a:schemeClr>
                </a:solidFill>
                <a:latin typeface="微软雅黑" pitchFamily="34" charset="-122"/>
                <a:ea typeface="微软雅黑" pitchFamily="34" charset="-122"/>
              </a:rPr>
              <a:t>g</a:t>
            </a:r>
            <a:r>
              <a:rPr lang="en-US" altLang="zh-CN" sz="2800" dirty="0" smtClean="0">
                <a:solidFill>
                  <a:schemeClr val="tx1">
                    <a:lumMod val="85000"/>
                    <a:lumOff val="15000"/>
                  </a:schemeClr>
                </a:solidFill>
                <a:latin typeface="微软雅黑" pitchFamily="34" charset="-122"/>
                <a:ea typeface="微软雅黑" pitchFamily="34" charset="-122"/>
              </a:rPr>
              <a:t>m</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g</a:t>
            </a:r>
            <a:r>
              <a:rPr lang="en-US" altLang="zh-CN" sz="2800" dirty="0" smtClean="0">
                <a:solidFill>
                  <a:schemeClr val="tx1">
                    <a:lumMod val="85000"/>
                    <a:lumOff val="15000"/>
                  </a:schemeClr>
                </a:solidFill>
                <a:latin typeface="微软雅黑" pitchFamily="34" charset="-122"/>
                <a:ea typeface="微软雅黑" pitchFamily="34" charset="-122"/>
              </a:rPr>
              <a:t>o</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lm</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m</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smtClean="0">
                <a:solidFill>
                  <a:schemeClr val="tx1">
                    <a:lumMod val="85000"/>
                    <a:lumOff val="15000"/>
                  </a:schemeClr>
                </a:solidFill>
                <a:latin typeface="微软雅黑" pitchFamily="34" charset="-122"/>
                <a:ea typeface="微软雅黑" pitchFamily="34" charset="-122"/>
              </a:rPr>
              <a:t>sgo</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smtClean="0">
                <a:solidFill>
                  <a:schemeClr val="tx1">
                    <a:lumMod val="85000"/>
                    <a:lumOff val="15000"/>
                  </a:schemeClr>
                </a:solidFill>
                <a:latin typeface="微软雅黑" pitchFamily="34" charset="-122"/>
                <a:ea typeface="微软雅黑" pitchFamily="34" charset="-122"/>
              </a:rPr>
              <a:t>slm</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err="1" smtClean="0">
                <a:solidFill>
                  <a:schemeClr val="tx1">
                    <a:lumMod val="85000"/>
                    <a:lumOff val="15000"/>
                  </a:schemeClr>
                </a:solidFill>
                <a:latin typeface="微软雅黑" pitchFamily="34" charset="-122"/>
                <a:ea typeface="微软雅黑" pitchFamily="34" charset="-122"/>
              </a:rPr>
              <a:t>sm</a:t>
            </a:r>
            <a:endParaRPr lang="en-US" altLang="zh-CN" sz="2800" dirty="0">
              <a:solidFill>
                <a:schemeClr val="tx1">
                  <a:lumMod val="85000"/>
                  <a:lumOff val="15000"/>
                </a:schemeClr>
              </a:solidFill>
              <a:latin typeface="微软雅黑" pitchFamily="34" charset="-122"/>
              <a:ea typeface="微软雅黑" pitchFamily="34" charset="-122"/>
            </a:endParaRPr>
          </a:p>
        </p:txBody>
      </p:sp>
      <p:sp>
        <p:nvSpPr>
          <p:cNvPr id="41" name="TextBox 21"/>
          <p:cNvSpPr txBox="1"/>
          <p:nvPr/>
        </p:nvSpPr>
        <p:spPr>
          <a:xfrm>
            <a:off x="6053841" y="2022033"/>
            <a:ext cx="1828693" cy="861774"/>
          </a:xfrm>
          <a:prstGeom prst="rect">
            <a:avLst/>
          </a:prstGeom>
          <a:noFill/>
        </p:spPr>
        <p:txBody>
          <a:bodyPr wrap="square" lIns="0" tIns="0" rIns="0" bIns="0" rtlCol="0">
            <a:spAutoFit/>
          </a:bodyPr>
          <a:lstStyle/>
          <a:p>
            <a:pPr algn="just"/>
            <a:r>
              <a:rPr lang="zh-CN" altLang="en-US" sz="2800" dirty="0" smtClean="0">
                <a:solidFill>
                  <a:schemeClr val="tx1">
                    <a:lumMod val="85000"/>
                    <a:lumOff val="15000"/>
                  </a:schemeClr>
                </a:solidFill>
                <a:latin typeface="微软雅黑" pitchFamily="34" charset="-122"/>
                <a:ea typeface="微软雅黑" pitchFamily="34" charset="-122"/>
              </a:rPr>
              <a:t>各个类别</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zh-CN" altLang="en-US" sz="2800" dirty="0" smtClean="0">
                <a:solidFill>
                  <a:schemeClr val="tx1">
                    <a:lumMod val="85000"/>
                    <a:lumOff val="15000"/>
                  </a:schemeClr>
                </a:solidFill>
                <a:latin typeface="微软雅黑" pitchFamily="34" charset="-122"/>
                <a:ea typeface="微软雅黑" pitchFamily="34" charset="-122"/>
              </a:rPr>
              <a:t>均为</a:t>
            </a:r>
            <a:r>
              <a:rPr lang="en-US" altLang="zh-CN" sz="2800" dirty="0" smtClean="0">
                <a:solidFill>
                  <a:schemeClr val="tx1">
                    <a:lumMod val="85000"/>
                    <a:lumOff val="15000"/>
                  </a:schemeClr>
                </a:solidFill>
                <a:latin typeface="微软雅黑" pitchFamily="34" charset="-122"/>
                <a:ea typeface="微软雅黑" pitchFamily="34" charset="-122"/>
              </a:rPr>
              <a:t>850</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p:txBody>
      </p:sp>
      <p:sp>
        <p:nvSpPr>
          <p:cNvPr id="2" name="矩形 1"/>
          <p:cNvSpPr/>
          <p:nvPr/>
        </p:nvSpPr>
        <p:spPr>
          <a:xfrm>
            <a:off x="1458220" y="1247090"/>
            <a:ext cx="1323066" cy="3108543"/>
          </a:xfrm>
          <a:prstGeom prst="rect">
            <a:avLst/>
          </a:prstGeom>
        </p:spPr>
        <p:txBody>
          <a:bodyPr wrap="square">
            <a:spAutoFit/>
          </a:bodyPr>
          <a:lstStyle/>
          <a:p>
            <a:pPr algn="just"/>
            <a:r>
              <a:rPr lang="en-US" altLang="zh-CN" sz="2800" dirty="0" smtClean="0">
                <a:solidFill>
                  <a:schemeClr val="tx1">
                    <a:lumMod val="85000"/>
                    <a:lumOff val="15000"/>
                  </a:schemeClr>
                </a:solidFill>
                <a:latin typeface="微软雅黑" pitchFamily="34" charset="-122"/>
                <a:ea typeface="微软雅黑" pitchFamily="34" charset="-122"/>
              </a:rPr>
              <a:t>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821</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833</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847</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smtClean="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835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848</a:t>
            </a:r>
            <a:r>
              <a:rPr lang="zh-CN" altLang="en-US" sz="2800" dirty="0" smtClean="0">
                <a:solidFill>
                  <a:schemeClr val="tx1">
                    <a:lumMod val="85000"/>
                    <a:lumOff val="15000"/>
                  </a:schemeClr>
                </a:solidFill>
                <a:latin typeface="微软雅黑" pitchFamily="34" charset="-122"/>
                <a:ea typeface="微软雅黑" pitchFamily="34" charset="-122"/>
              </a:rPr>
              <a:t>张</a:t>
            </a:r>
            <a:endParaRPr lang="en-US" altLang="zh-CN" sz="2800" dirty="0">
              <a:solidFill>
                <a:schemeClr val="tx1">
                  <a:lumMod val="85000"/>
                  <a:lumOff val="15000"/>
                </a:schemeClr>
              </a:solidFill>
              <a:latin typeface="微软雅黑" pitchFamily="34" charset="-122"/>
              <a:ea typeface="微软雅黑" pitchFamily="34" charset="-122"/>
            </a:endParaRPr>
          </a:p>
          <a:p>
            <a:pPr algn="just"/>
            <a:r>
              <a:rPr lang="en-US" altLang="zh-CN" sz="2800" dirty="0" smtClean="0">
                <a:solidFill>
                  <a:schemeClr val="tx1">
                    <a:lumMod val="85000"/>
                    <a:lumOff val="15000"/>
                  </a:schemeClr>
                </a:solidFill>
                <a:latin typeface="微软雅黑" pitchFamily="34" charset="-122"/>
                <a:ea typeface="微软雅黑" pitchFamily="34" charset="-122"/>
              </a:rPr>
              <a:t>855</a:t>
            </a:r>
            <a:r>
              <a:rPr lang="zh-CN" altLang="en-US" sz="2800" dirty="0" smtClean="0">
                <a:solidFill>
                  <a:schemeClr val="tx1">
                    <a:lumMod val="85000"/>
                    <a:lumOff val="15000"/>
                  </a:schemeClr>
                </a:solidFill>
                <a:latin typeface="微软雅黑" pitchFamily="34" charset="-122"/>
                <a:ea typeface="微软雅黑" pitchFamily="34" charset="-122"/>
              </a:rPr>
              <a:t>张</a:t>
            </a:r>
            <a:endParaRPr lang="zh-CN" altLang="en-US" sz="2800" dirty="0"/>
          </a:p>
        </p:txBody>
      </p:sp>
    </p:spTree>
    <p:custDataLst>
      <p:tags r:id="rId1"/>
    </p:custDataLst>
    <p:extLst>
      <p:ext uri="{BB962C8B-B14F-4D97-AF65-F5344CB8AC3E}">
        <p14:creationId xmlns:p14="http://schemas.microsoft.com/office/powerpoint/2010/main" val="4823339"/>
      </p:ext>
    </p:extLst>
  </p:cSld>
  <p:clrMapOvr>
    <a:masterClrMapping/>
  </p:clrMapOvr>
  <p:transition spd="slow" advTm="0">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286133" y="187753"/>
            <a:ext cx="193193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重训练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70890234"/>
              </p:ext>
            </p:extLst>
          </p:nvPr>
        </p:nvGraphicFramePr>
        <p:xfrm>
          <a:off x="824501" y="1238416"/>
          <a:ext cx="7286625" cy="3491463"/>
        </p:xfrm>
        <a:graphic>
          <a:graphicData uri="http://schemas.openxmlformats.org/drawingml/2006/table">
            <a:tbl>
              <a:tblPr firstRow="1" firstCol="1" bandRow="1">
                <a:tableStyleId>{5C22544A-7EE6-4342-B048-85BDC9FD1C3A}</a:tableStyleId>
              </a:tblPr>
              <a:tblGrid>
                <a:gridCol w="734217">
                  <a:extLst>
                    <a:ext uri="{9D8B030D-6E8A-4147-A177-3AD203B41FA5}">
                      <a16:colId xmlns:a16="http://schemas.microsoft.com/office/drawing/2014/main" val="1300275210"/>
                    </a:ext>
                  </a:extLst>
                </a:gridCol>
                <a:gridCol w="722066">
                  <a:extLst>
                    <a:ext uri="{9D8B030D-6E8A-4147-A177-3AD203B41FA5}">
                      <a16:colId xmlns:a16="http://schemas.microsoft.com/office/drawing/2014/main" val="3705400110"/>
                    </a:ext>
                  </a:extLst>
                </a:gridCol>
                <a:gridCol w="728141">
                  <a:extLst>
                    <a:ext uri="{9D8B030D-6E8A-4147-A177-3AD203B41FA5}">
                      <a16:colId xmlns:a16="http://schemas.microsoft.com/office/drawing/2014/main" val="997725292"/>
                    </a:ext>
                  </a:extLst>
                </a:gridCol>
                <a:gridCol w="728141">
                  <a:extLst>
                    <a:ext uri="{9D8B030D-6E8A-4147-A177-3AD203B41FA5}">
                      <a16:colId xmlns:a16="http://schemas.microsoft.com/office/drawing/2014/main" val="2247176094"/>
                    </a:ext>
                  </a:extLst>
                </a:gridCol>
                <a:gridCol w="729010">
                  <a:extLst>
                    <a:ext uri="{9D8B030D-6E8A-4147-A177-3AD203B41FA5}">
                      <a16:colId xmlns:a16="http://schemas.microsoft.com/office/drawing/2014/main" val="1938220261"/>
                    </a:ext>
                  </a:extLst>
                </a:gridCol>
                <a:gridCol w="687538">
                  <a:extLst>
                    <a:ext uri="{9D8B030D-6E8A-4147-A177-3AD203B41FA5}">
                      <a16:colId xmlns:a16="http://schemas.microsoft.com/office/drawing/2014/main" val="3458800150"/>
                    </a:ext>
                  </a:extLst>
                </a:gridCol>
                <a:gridCol w="770482">
                  <a:extLst>
                    <a:ext uri="{9D8B030D-6E8A-4147-A177-3AD203B41FA5}">
                      <a16:colId xmlns:a16="http://schemas.microsoft.com/office/drawing/2014/main" val="30800296"/>
                    </a:ext>
                  </a:extLst>
                </a:gridCol>
                <a:gridCol w="729010">
                  <a:extLst>
                    <a:ext uri="{9D8B030D-6E8A-4147-A177-3AD203B41FA5}">
                      <a16:colId xmlns:a16="http://schemas.microsoft.com/office/drawing/2014/main" val="3447769586"/>
                    </a:ext>
                  </a:extLst>
                </a:gridCol>
                <a:gridCol w="729010">
                  <a:extLst>
                    <a:ext uri="{9D8B030D-6E8A-4147-A177-3AD203B41FA5}">
                      <a16:colId xmlns:a16="http://schemas.microsoft.com/office/drawing/2014/main" val="3712982416"/>
                    </a:ext>
                  </a:extLst>
                </a:gridCol>
                <a:gridCol w="729010">
                  <a:extLst>
                    <a:ext uri="{9D8B030D-6E8A-4147-A177-3AD203B41FA5}">
                      <a16:colId xmlns:a16="http://schemas.microsoft.com/office/drawing/2014/main" val="1928762277"/>
                    </a:ext>
                  </a:extLst>
                </a:gridCol>
              </a:tblGrid>
              <a:tr h="474505">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gm</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go</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19490278"/>
                  </a:ext>
                </a:extLst>
              </a:tr>
              <a:tr h="430994">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797</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0.9376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77628655"/>
                  </a:ext>
                </a:extLst>
              </a:tr>
              <a:tr h="430994">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836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1570984910"/>
                  </a:ext>
                </a:extLst>
              </a:tr>
              <a:tr h="430994">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804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0.9458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99607575"/>
                  </a:ext>
                </a:extLst>
              </a:tr>
              <a:tr h="430994">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790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11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42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0.9294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922487053"/>
                  </a:ext>
                </a:extLst>
              </a:tr>
              <a:tr h="430994">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0.9694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859041228"/>
                  </a:ext>
                </a:extLst>
              </a:tr>
              <a:tr h="430994">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798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0.9388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2878433798"/>
                  </a:ext>
                </a:extLst>
              </a:tr>
              <a:tr h="430994">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tc>
                  <a:txBody>
                    <a:bodyPr/>
                    <a:lstStyle/>
                    <a:p>
                      <a:pPr algn="ctr">
                        <a:lnSpc>
                          <a:spcPct val="150000"/>
                        </a:lnSpc>
                        <a:spcAft>
                          <a:spcPts val="0"/>
                        </a:spcAft>
                      </a:pPr>
                      <a:r>
                        <a:rPr lang="en-US" sz="1600" kern="100" dirty="0">
                          <a:effectLst/>
                        </a:rPr>
                        <a:t>0.9706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3874" marR="53874" marT="0" marB="0"/>
                </a:tc>
                <a:extLst>
                  <a:ext uri="{0D108BD9-81ED-4DB2-BD59-A6C34878D82A}">
                    <a16:rowId xmlns:a16="http://schemas.microsoft.com/office/drawing/2014/main" val="3199091676"/>
                  </a:ext>
                </a:extLst>
              </a:tr>
            </a:tbl>
          </a:graphicData>
        </a:graphic>
      </p:graphicFrame>
      <p:sp>
        <p:nvSpPr>
          <p:cNvPr id="5" name="矩形 4"/>
          <p:cNvSpPr/>
          <p:nvPr/>
        </p:nvSpPr>
        <p:spPr>
          <a:xfrm>
            <a:off x="1747474" y="658756"/>
            <a:ext cx="5487716" cy="507831"/>
          </a:xfrm>
          <a:prstGeom prst="rect">
            <a:avLst/>
          </a:prstGeom>
        </p:spPr>
        <p:txBody>
          <a:bodyPr wrap="square">
            <a:spAutoFit/>
          </a:bodyPr>
          <a:lstStyle/>
          <a:p>
            <a:pPr indent="304800" algn="ctr">
              <a:lnSpc>
                <a:spcPct val="150000"/>
              </a:lnSpc>
              <a:spcAft>
                <a:spcPts val="0"/>
              </a:spcAft>
            </a:pPr>
            <a:r>
              <a:rPr lang="zh-CN" altLang="zh-CN" b="1" dirty="0" smtClean="0">
                <a:latin typeface="等线 Light" panose="02010600030101010101" pitchFamily="2" charset="-122"/>
                <a:cs typeface="Times New Roman" panose="02020603050405020304" pitchFamily="18" charset="0"/>
              </a:rPr>
              <a:t>数据</a:t>
            </a:r>
            <a:r>
              <a:rPr lang="zh-CN" altLang="en-US" b="1" dirty="0" smtClean="0">
                <a:latin typeface="等线 Light" panose="02010600030101010101" pitchFamily="2" charset="-122"/>
                <a:cs typeface="Times New Roman" panose="02020603050405020304" pitchFamily="18" charset="0"/>
              </a:rPr>
              <a:t>非</a:t>
            </a:r>
            <a:r>
              <a:rPr lang="zh-CN" altLang="zh-CN" b="1" dirty="0" smtClean="0">
                <a:latin typeface="等线 Light" panose="02010600030101010101" pitchFamily="2" charset="-122"/>
                <a:cs typeface="Times New Roman" panose="02020603050405020304" pitchFamily="18" charset="0"/>
              </a:rPr>
              <a:t>均衡分类</a:t>
            </a:r>
            <a:r>
              <a:rPr lang="zh-CN" altLang="en-US" b="1" dirty="0">
                <a:latin typeface="等线 Light" panose="02010600030101010101" pitchFamily="2" charset="-122"/>
                <a:cs typeface="Times New Roman" panose="02020603050405020304" pitchFamily="18" charset="0"/>
              </a:rPr>
              <a:t>精度</a:t>
            </a:r>
            <a:r>
              <a:rPr lang="zh-CN" altLang="zh-CN" b="1" dirty="0" smtClean="0">
                <a:latin typeface="等线 Light" panose="02010600030101010101" pitchFamily="2" charset="-122"/>
                <a:cs typeface="Times New Roman" panose="02020603050405020304" pitchFamily="18" charset="0"/>
              </a:rPr>
              <a:t>（</a:t>
            </a:r>
            <a:r>
              <a:rPr lang="zh-CN" altLang="zh-CN" b="1" dirty="0">
                <a:latin typeface="等线 Light" panose="02010600030101010101" pitchFamily="2" charset="-122"/>
                <a:cs typeface="Times New Roman" panose="02020603050405020304" pitchFamily="18" charset="0"/>
              </a:rPr>
              <a:t>测试集</a:t>
            </a:r>
            <a:r>
              <a:rPr lang="zh-CN" altLang="zh-CN" b="1" dirty="0" smtClean="0">
                <a:latin typeface="等线 Light" panose="02010600030101010101" pitchFamily="2" charset="-122"/>
                <a:cs typeface="Times New Roman" panose="02020603050405020304" pitchFamily="18" charset="0"/>
              </a:rPr>
              <a:t>准确率</a:t>
            </a:r>
            <a:r>
              <a:rPr lang="en-US" altLang="zh-CN" b="1" dirty="0" smtClean="0">
                <a:latin typeface="等线 Light" panose="02010600030101010101" pitchFamily="2" charset="-122"/>
                <a:cs typeface="Times New Roman" panose="02020603050405020304" pitchFamily="18" charset="0"/>
              </a:rPr>
              <a:t>94.1667%</a:t>
            </a:r>
            <a:r>
              <a:rPr lang="zh-CN" altLang="zh-CN" b="1" dirty="0" smtClean="0">
                <a:latin typeface="等线 Light" panose="02010600030101010101" pitchFamily="2" charset="-122"/>
                <a:cs typeface="Times New Roman" panose="02020603050405020304" pitchFamily="18" charset="0"/>
              </a:rPr>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999499999"/>
      </p:ext>
    </p:extLst>
  </p:cSld>
  <p:clrMapOvr>
    <a:masterClrMapping/>
  </p:clrMapOvr>
  <p:transition spd="slow" advTm="0">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417239" y="178616"/>
            <a:ext cx="1931939"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重</a:t>
            </a:r>
            <a:r>
              <a:rPr lang="zh-CN" altLang="en-US" sz="2000" b="1" dirty="0" smtClean="0">
                <a:solidFill>
                  <a:srgbClr val="C00000"/>
                </a:solidFill>
                <a:latin typeface="微软雅黑" panose="020B0503020204020204" pitchFamily="34" charset="-122"/>
                <a:ea typeface="微软雅黑" panose="020B0503020204020204" pitchFamily="34" charset="-122"/>
              </a:rPr>
              <a:t>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747474" y="658756"/>
            <a:ext cx="5234940" cy="507831"/>
          </a:xfrm>
          <a:prstGeom prst="rect">
            <a:avLst/>
          </a:prstGeom>
        </p:spPr>
        <p:txBody>
          <a:bodyPr wrap="square">
            <a:spAutoFit/>
          </a:bodyPr>
          <a:lstStyle/>
          <a:p>
            <a:pPr indent="304800" algn="ctr">
              <a:lnSpc>
                <a:spcPct val="150000"/>
              </a:lnSpc>
              <a:spcAft>
                <a:spcPts val="0"/>
              </a:spcAft>
            </a:pPr>
            <a:r>
              <a:rPr lang="zh-CN" altLang="zh-CN" b="1" dirty="0" smtClean="0">
                <a:latin typeface="等线 Light" panose="02010600030101010101" pitchFamily="2" charset="-122"/>
                <a:cs typeface="Times New Roman" panose="02020603050405020304" pitchFamily="18" charset="0"/>
              </a:rPr>
              <a:t>数据均衡分类</a:t>
            </a:r>
            <a:r>
              <a:rPr lang="zh-CN" altLang="en-US" b="1" dirty="0">
                <a:latin typeface="等线 Light" panose="02010600030101010101" pitchFamily="2" charset="-122"/>
                <a:cs typeface="Times New Roman" panose="02020603050405020304" pitchFamily="18" charset="0"/>
              </a:rPr>
              <a:t>精度</a:t>
            </a:r>
            <a:r>
              <a:rPr lang="zh-CN" altLang="zh-CN" b="1" dirty="0" smtClean="0">
                <a:latin typeface="等线 Light" panose="02010600030101010101" pitchFamily="2" charset="-122"/>
                <a:cs typeface="Times New Roman" panose="02020603050405020304" pitchFamily="18" charset="0"/>
              </a:rPr>
              <a:t>（</a:t>
            </a:r>
            <a:r>
              <a:rPr lang="zh-CN" altLang="zh-CN" b="1" dirty="0">
                <a:latin typeface="等线 Light" panose="02010600030101010101" pitchFamily="2" charset="-122"/>
                <a:cs typeface="Times New Roman" panose="02020603050405020304" pitchFamily="18" charset="0"/>
              </a:rPr>
              <a:t>测试集准确率</a:t>
            </a:r>
            <a:r>
              <a:rPr lang="en-US" altLang="zh-CN" b="1" dirty="0" smtClean="0">
                <a:latin typeface="等线 Light" panose="02010600030101010101" pitchFamily="2" charset="-122"/>
                <a:cs typeface="Times New Roman" panose="02020603050405020304" pitchFamily="18" charset="0"/>
              </a:rPr>
              <a:t>96%</a:t>
            </a:r>
            <a:r>
              <a:rPr lang="zh-CN" altLang="zh-CN" b="1" dirty="0">
                <a:latin typeface="等线 Light" panose="02010600030101010101" pitchFamily="2" charset="-122"/>
                <a:cs typeface="Times New Roman" panose="02020603050405020304" pitchFamily="18" charset="0"/>
              </a:rPr>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56805039"/>
              </p:ext>
            </p:extLst>
          </p:nvPr>
        </p:nvGraphicFramePr>
        <p:xfrm>
          <a:off x="731519" y="1211975"/>
          <a:ext cx="7520942" cy="3428608"/>
        </p:xfrm>
        <a:graphic>
          <a:graphicData uri="http://schemas.openxmlformats.org/drawingml/2006/table">
            <a:tbl>
              <a:tblPr firstRow="1" firstCol="1" bandRow="1">
                <a:tableStyleId>{5C22544A-7EE6-4342-B048-85BDC9FD1C3A}</a:tableStyleId>
              </a:tblPr>
              <a:tblGrid>
                <a:gridCol w="751557">
                  <a:extLst>
                    <a:ext uri="{9D8B030D-6E8A-4147-A177-3AD203B41FA5}">
                      <a16:colId xmlns:a16="http://schemas.microsoft.com/office/drawing/2014/main" val="3051487753"/>
                    </a:ext>
                  </a:extLst>
                </a:gridCol>
                <a:gridCol w="734537">
                  <a:extLst>
                    <a:ext uri="{9D8B030D-6E8A-4147-A177-3AD203B41FA5}">
                      <a16:colId xmlns:a16="http://schemas.microsoft.com/office/drawing/2014/main" val="1241066548"/>
                    </a:ext>
                  </a:extLst>
                </a:gridCol>
                <a:gridCol w="741703">
                  <a:extLst>
                    <a:ext uri="{9D8B030D-6E8A-4147-A177-3AD203B41FA5}">
                      <a16:colId xmlns:a16="http://schemas.microsoft.com/office/drawing/2014/main" val="95942959"/>
                    </a:ext>
                  </a:extLst>
                </a:gridCol>
                <a:gridCol w="741703">
                  <a:extLst>
                    <a:ext uri="{9D8B030D-6E8A-4147-A177-3AD203B41FA5}">
                      <a16:colId xmlns:a16="http://schemas.microsoft.com/office/drawing/2014/main" val="438539421"/>
                    </a:ext>
                  </a:extLst>
                </a:gridCol>
                <a:gridCol w="742599">
                  <a:extLst>
                    <a:ext uri="{9D8B030D-6E8A-4147-A177-3AD203B41FA5}">
                      <a16:colId xmlns:a16="http://schemas.microsoft.com/office/drawing/2014/main" val="2392598147"/>
                    </a:ext>
                  </a:extLst>
                </a:gridCol>
                <a:gridCol w="742599">
                  <a:extLst>
                    <a:ext uri="{9D8B030D-6E8A-4147-A177-3AD203B41FA5}">
                      <a16:colId xmlns:a16="http://schemas.microsoft.com/office/drawing/2014/main" val="1355555922"/>
                    </a:ext>
                  </a:extLst>
                </a:gridCol>
                <a:gridCol w="742599">
                  <a:extLst>
                    <a:ext uri="{9D8B030D-6E8A-4147-A177-3AD203B41FA5}">
                      <a16:colId xmlns:a16="http://schemas.microsoft.com/office/drawing/2014/main" val="3585866148"/>
                    </a:ext>
                  </a:extLst>
                </a:gridCol>
                <a:gridCol w="742599">
                  <a:extLst>
                    <a:ext uri="{9D8B030D-6E8A-4147-A177-3AD203B41FA5}">
                      <a16:colId xmlns:a16="http://schemas.microsoft.com/office/drawing/2014/main" val="1637332117"/>
                    </a:ext>
                  </a:extLst>
                </a:gridCol>
                <a:gridCol w="742599">
                  <a:extLst>
                    <a:ext uri="{9D8B030D-6E8A-4147-A177-3AD203B41FA5}">
                      <a16:colId xmlns:a16="http://schemas.microsoft.com/office/drawing/2014/main" val="1271722545"/>
                    </a:ext>
                  </a:extLst>
                </a:gridCol>
                <a:gridCol w="838447">
                  <a:extLst>
                    <a:ext uri="{9D8B030D-6E8A-4147-A177-3AD203B41FA5}">
                      <a16:colId xmlns:a16="http://schemas.microsoft.com/office/drawing/2014/main" val="2794033971"/>
                    </a:ext>
                  </a:extLst>
                </a:gridCol>
              </a:tblGrid>
              <a:tr h="428576">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09887012"/>
                  </a:ext>
                </a:extLst>
              </a:tr>
              <a:tr h="428576">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24140532"/>
                  </a:ext>
                </a:extLst>
              </a:tr>
              <a:tr h="428576">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802</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20458530"/>
                  </a:ext>
                </a:extLst>
              </a:tr>
              <a:tr h="428576">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790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37308710"/>
                  </a:ext>
                </a:extLst>
              </a:tr>
              <a:tr h="428576">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2</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6469884"/>
                  </a:ext>
                </a:extLst>
              </a:tr>
              <a:tr h="428576">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15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23455320"/>
                  </a:ext>
                </a:extLst>
              </a:tr>
              <a:tr h="428576">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0.9482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62299230"/>
                  </a:ext>
                </a:extLst>
              </a:tr>
              <a:tr h="428576">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850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0.9776</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5800006"/>
                  </a:ext>
                </a:extLst>
              </a:tr>
            </a:tbl>
          </a:graphicData>
        </a:graphic>
      </p:graphicFrame>
    </p:spTree>
    <p:custDataLst>
      <p:tags r:id="rId1"/>
    </p:custDataLst>
    <p:extLst>
      <p:ext uri="{BB962C8B-B14F-4D97-AF65-F5344CB8AC3E}">
        <p14:creationId xmlns:p14="http://schemas.microsoft.com/office/powerpoint/2010/main" val="2727549350"/>
      </p:ext>
    </p:extLst>
  </p:cSld>
  <p:clrMapOvr>
    <a:masterClrMapping/>
  </p:clrMapOvr>
  <p:transition spd="slow" advTm="0">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417239" y="182652"/>
            <a:ext cx="193193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重训练</a:t>
            </a:r>
            <a:r>
              <a:rPr lang="en-US" altLang="zh-CN" sz="2000" b="1" dirty="0" smtClean="0">
                <a:solidFill>
                  <a:srgbClr val="C00000"/>
                </a:solidFill>
                <a:latin typeface="微软雅黑" panose="020B0503020204020204" pitchFamily="34" charset="-122"/>
                <a:ea typeface="微软雅黑" panose="020B0503020204020204" pitchFamily="34" charset="-122"/>
              </a:rPr>
              <a:t>logits</a:t>
            </a:r>
            <a:r>
              <a:rPr lang="zh-CN" altLang="en-US" sz="2000" b="1" dirty="0" smtClean="0">
                <a:solidFill>
                  <a:srgbClr val="C00000"/>
                </a:solidFill>
                <a:latin typeface="微软雅黑" panose="020B0503020204020204" pitchFamily="34" charset="-122"/>
                <a:ea typeface="微软雅黑" panose="020B0503020204020204" pitchFamily="34" charset="-122"/>
              </a:rPr>
              <a:t>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1428750" y="1279089"/>
            <a:ext cx="5703570" cy="2862322"/>
          </a:xfrm>
          <a:prstGeom prst="rect">
            <a:avLst/>
          </a:prstGeom>
        </p:spPr>
        <p:txBody>
          <a:bodyPr wrap="square">
            <a:spAutoFit/>
          </a:bodyPr>
          <a:lstStyle/>
          <a:p>
            <a:pPr indent="304800" algn="just">
              <a:lnSpc>
                <a:spcPct val="150000"/>
              </a:lnSpc>
              <a:spcAft>
                <a:spcPts val="0"/>
              </a:spcAft>
            </a:pPr>
            <a:r>
              <a:rPr lang="zh-CN" altLang="zh-CN" sz="2000" b="1" dirty="0" smtClean="0">
                <a:latin typeface="微软雅黑" panose="020B0503020204020204" pitchFamily="34" charset="-122"/>
                <a:ea typeface="微软雅黑" panose="020B0503020204020204" pitchFamily="34" charset="-122"/>
                <a:cs typeface="宋体" panose="02010600030101010101" pitchFamily="2" charset="-122"/>
              </a:rPr>
              <a:t>数据</a:t>
            </a:r>
            <a:r>
              <a:rPr lang="zh-CN" altLang="zh-CN" sz="2000" b="1" dirty="0">
                <a:latin typeface="微软雅黑" panose="020B0503020204020204" pitchFamily="34" charset="-122"/>
                <a:ea typeface="微软雅黑" panose="020B0503020204020204" pitchFamily="34" charset="-122"/>
                <a:cs typeface="宋体" panose="02010600030101010101" pitchFamily="2" charset="-122"/>
              </a:rPr>
              <a:t>非均衡分布时，各个类别相对均衡分布时数量较少，从表中结果可知，其识别准确率均有一定程度的下降，由此可知，数据集的规模大小与数据是否均衡分布对模型的精度影响较大，数据集规模越大，数据均衡分布，模型的精度也会随之提高。</a:t>
            </a:r>
          </a:p>
        </p:txBody>
      </p:sp>
    </p:spTree>
    <p:custDataLst>
      <p:tags r:id="rId1"/>
    </p:custDataLst>
    <p:extLst>
      <p:ext uri="{BB962C8B-B14F-4D97-AF65-F5344CB8AC3E}">
        <p14:creationId xmlns:p14="http://schemas.microsoft.com/office/powerpoint/2010/main" val="2999296931"/>
      </p:ext>
    </p:extLst>
  </p:cSld>
  <p:clrMapOvr>
    <a:masterClrMapping/>
  </p:clrMapOvr>
  <p:transition spd="slow" advTm="0">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81136" y="151337"/>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重训练</a:t>
            </a:r>
            <a:r>
              <a:rPr lang="en-US" altLang="zh-CN" b="1" dirty="0"/>
              <a:t>11-13</a:t>
            </a:r>
            <a:r>
              <a:rPr lang="zh-CN" altLang="zh-CN" b="1" dirty="0"/>
              <a:t>卷积层、</a:t>
            </a:r>
            <a:r>
              <a:rPr lang="en-US" altLang="zh-CN" b="1" dirty="0"/>
              <a:t>logits</a:t>
            </a:r>
            <a:r>
              <a:rPr lang="zh-CN" altLang="zh-CN" b="1" dirty="0"/>
              <a:t>层分类结果（测试集准确率</a:t>
            </a:r>
            <a:r>
              <a:rPr lang="en-US" altLang="zh-CN" b="1" dirty="0"/>
              <a:t>97.5%</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552864940"/>
              </p:ext>
            </p:extLst>
          </p:nvPr>
        </p:nvGraphicFramePr>
        <p:xfrm>
          <a:off x="646880" y="1166583"/>
          <a:ext cx="7708452" cy="3634016"/>
        </p:xfrm>
        <a:graphic>
          <a:graphicData uri="http://schemas.openxmlformats.org/drawingml/2006/table">
            <a:tbl>
              <a:tblPr firstRow="1" firstCol="1" bandRow="1">
                <a:tableStyleId>{5C22544A-7EE6-4342-B048-85BDC9FD1C3A}</a:tableStyleId>
              </a:tblPr>
              <a:tblGrid>
                <a:gridCol w="770293">
                  <a:extLst>
                    <a:ext uri="{9D8B030D-6E8A-4147-A177-3AD203B41FA5}">
                      <a16:colId xmlns:a16="http://schemas.microsoft.com/office/drawing/2014/main" val="3164764132"/>
                    </a:ext>
                  </a:extLst>
                </a:gridCol>
                <a:gridCol w="752850">
                  <a:extLst>
                    <a:ext uri="{9D8B030D-6E8A-4147-A177-3AD203B41FA5}">
                      <a16:colId xmlns:a16="http://schemas.microsoft.com/office/drawing/2014/main" val="1801139059"/>
                    </a:ext>
                  </a:extLst>
                </a:gridCol>
                <a:gridCol w="760194">
                  <a:extLst>
                    <a:ext uri="{9D8B030D-6E8A-4147-A177-3AD203B41FA5}">
                      <a16:colId xmlns:a16="http://schemas.microsoft.com/office/drawing/2014/main" val="1237807044"/>
                    </a:ext>
                  </a:extLst>
                </a:gridCol>
                <a:gridCol w="760194">
                  <a:extLst>
                    <a:ext uri="{9D8B030D-6E8A-4147-A177-3AD203B41FA5}">
                      <a16:colId xmlns:a16="http://schemas.microsoft.com/office/drawing/2014/main" val="60719192"/>
                    </a:ext>
                  </a:extLst>
                </a:gridCol>
                <a:gridCol w="761114">
                  <a:extLst>
                    <a:ext uri="{9D8B030D-6E8A-4147-A177-3AD203B41FA5}">
                      <a16:colId xmlns:a16="http://schemas.microsoft.com/office/drawing/2014/main" val="532673431"/>
                    </a:ext>
                  </a:extLst>
                </a:gridCol>
                <a:gridCol w="761114">
                  <a:extLst>
                    <a:ext uri="{9D8B030D-6E8A-4147-A177-3AD203B41FA5}">
                      <a16:colId xmlns:a16="http://schemas.microsoft.com/office/drawing/2014/main" val="636943142"/>
                    </a:ext>
                  </a:extLst>
                </a:gridCol>
                <a:gridCol w="761114">
                  <a:extLst>
                    <a:ext uri="{9D8B030D-6E8A-4147-A177-3AD203B41FA5}">
                      <a16:colId xmlns:a16="http://schemas.microsoft.com/office/drawing/2014/main" val="2190837795"/>
                    </a:ext>
                  </a:extLst>
                </a:gridCol>
                <a:gridCol w="761114">
                  <a:extLst>
                    <a:ext uri="{9D8B030D-6E8A-4147-A177-3AD203B41FA5}">
                      <a16:colId xmlns:a16="http://schemas.microsoft.com/office/drawing/2014/main" val="2627294289"/>
                    </a:ext>
                  </a:extLst>
                </a:gridCol>
                <a:gridCol w="761114">
                  <a:extLst>
                    <a:ext uri="{9D8B030D-6E8A-4147-A177-3AD203B41FA5}">
                      <a16:colId xmlns:a16="http://schemas.microsoft.com/office/drawing/2014/main" val="3831339025"/>
                    </a:ext>
                  </a:extLst>
                </a:gridCol>
                <a:gridCol w="859351">
                  <a:extLst>
                    <a:ext uri="{9D8B030D-6E8A-4147-A177-3AD203B41FA5}">
                      <a16:colId xmlns:a16="http://schemas.microsoft.com/office/drawing/2014/main" val="1543686026"/>
                    </a:ext>
                  </a:extLst>
                </a:gridCol>
              </a:tblGrid>
              <a:tr h="454252">
                <a:tc>
                  <a:txBody>
                    <a:bodyPr/>
                    <a:lstStyle/>
                    <a:p>
                      <a:pPr algn="ctr">
                        <a:lnSpc>
                          <a:spcPct val="150000"/>
                        </a:lnSpc>
                        <a:spcAft>
                          <a:spcPts val="0"/>
                        </a:spcAft>
                      </a:pPr>
                      <a:r>
                        <a:rPr lang="zh-CN" sz="1600" kern="100" dirty="0">
                          <a:effectLst/>
                        </a:rPr>
                        <a:t>标签</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8372424"/>
                  </a:ext>
                </a:extLst>
              </a:tr>
              <a:tr h="454252">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0.9553</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53976957"/>
                  </a:ext>
                </a:extLst>
              </a:tr>
              <a:tr h="454252">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02508032"/>
                  </a:ext>
                </a:extLst>
              </a:tr>
              <a:tr h="454252">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24403509"/>
                  </a:ext>
                </a:extLst>
              </a:tr>
              <a:tr h="454252">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0.9859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3341457"/>
                  </a:ext>
                </a:extLst>
              </a:tr>
              <a:tr h="454252">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94662734"/>
                  </a:ext>
                </a:extLst>
              </a:tr>
              <a:tr h="454252">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81723121"/>
                  </a:ext>
                </a:extLst>
              </a:tr>
              <a:tr h="454252">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0.9918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2015730"/>
                  </a:ext>
                </a:extLst>
              </a:tr>
            </a:tbl>
          </a:graphicData>
        </a:graphic>
      </p:graphicFrame>
    </p:spTree>
    <p:custDataLst>
      <p:tags r:id="rId1"/>
    </p:custDataLst>
    <p:extLst>
      <p:ext uri="{BB962C8B-B14F-4D97-AF65-F5344CB8AC3E}">
        <p14:creationId xmlns:p14="http://schemas.microsoft.com/office/powerpoint/2010/main" val="3790407883"/>
      </p:ext>
    </p:extLst>
  </p:cSld>
  <p:clrMapOvr>
    <a:masterClrMapping/>
  </p:clrMapOvr>
  <p:transition spd="slow" advTm="0">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69260" y="163213"/>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a:t>
            </a:r>
            <a:r>
              <a:rPr lang="zh-CN" altLang="zh-CN" b="1" dirty="0" smtClean="0"/>
              <a:t>训练</a:t>
            </a:r>
            <a:r>
              <a:rPr lang="en-US" altLang="zh-CN" b="1" dirty="0"/>
              <a:t>8</a:t>
            </a:r>
            <a:r>
              <a:rPr lang="en-US" altLang="zh-CN" b="1" dirty="0" smtClean="0"/>
              <a:t>-13</a:t>
            </a:r>
            <a:r>
              <a:rPr lang="zh-CN" altLang="zh-CN" b="1" dirty="0"/>
              <a:t>卷积层、</a:t>
            </a:r>
            <a:r>
              <a:rPr lang="en-US" altLang="zh-CN" b="1" dirty="0"/>
              <a:t>logits</a:t>
            </a:r>
            <a:r>
              <a:rPr lang="zh-CN" altLang="zh-CN" b="1" dirty="0"/>
              <a:t>层分类结果（测试集准确率</a:t>
            </a:r>
            <a:r>
              <a:rPr lang="en-US" altLang="zh-CN" b="1" dirty="0"/>
              <a:t>97.5%</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781789836"/>
              </p:ext>
            </p:extLst>
          </p:nvPr>
        </p:nvGraphicFramePr>
        <p:xfrm>
          <a:off x="646880" y="1131945"/>
          <a:ext cx="7605581" cy="3611504"/>
        </p:xfrm>
        <a:graphic>
          <a:graphicData uri="http://schemas.openxmlformats.org/drawingml/2006/table">
            <a:tbl>
              <a:tblPr firstRow="1" firstCol="1" bandRow="1">
                <a:tableStyleId>{5C22544A-7EE6-4342-B048-85BDC9FD1C3A}</a:tableStyleId>
              </a:tblPr>
              <a:tblGrid>
                <a:gridCol w="760014">
                  <a:extLst>
                    <a:ext uri="{9D8B030D-6E8A-4147-A177-3AD203B41FA5}">
                      <a16:colId xmlns:a16="http://schemas.microsoft.com/office/drawing/2014/main" val="1128588198"/>
                    </a:ext>
                  </a:extLst>
                </a:gridCol>
                <a:gridCol w="742804">
                  <a:extLst>
                    <a:ext uri="{9D8B030D-6E8A-4147-A177-3AD203B41FA5}">
                      <a16:colId xmlns:a16="http://schemas.microsoft.com/office/drawing/2014/main" val="455739341"/>
                    </a:ext>
                  </a:extLst>
                </a:gridCol>
                <a:gridCol w="750050">
                  <a:extLst>
                    <a:ext uri="{9D8B030D-6E8A-4147-A177-3AD203B41FA5}">
                      <a16:colId xmlns:a16="http://schemas.microsoft.com/office/drawing/2014/main" val="3993756670"/>
                    </a:ext>
                  </a:extLst>
                </a:gridCol>
                <a:gridCol w="750050">
                  <a:extLst>
                    <a:ext uri="{9D8B030D-6E8A-4147-A177-3AD203B41FA5}">
                      <a16:colId xmlns:a16="http://schemas.microsoft.com/office/drawing/2014/main" val="4120591993"/>
                    </a:ext>
                  </a:extLst>
                </a:gridCol>
                <a:gridCol w="750956">
                  <a:extLst>
                    <a:ext uri="{9D8B030D-6E8A-4147-A177-3AD203B41FA5}">
                      <a16:colId xmlns:a16="http://schemas.microsoft.com/office/drawing/2014/main" val="2545149918"/>
                    </a:ext>
                  </a:extLst>
                </a:gridCol>
                <a:gridCol w="750956">
                  <a:extLst>
                    <a:ext uri="{9D8B030D-6E8A-4147-A177-3AD203B41FA5}">
                      <a16:colId xmlns:a16="http://schemas.microsoft.com/office/drawing/2014/main" val="2639308826"/>
                    </a:ext>
                  </a:extLst>
                </a:gridCol>
                <a:gridCol w="750956">
                  <a:extLst>
                    <a:ext uri="{9D8B030D-6E8A-4147-A177-3AD203B41FA5}">
                      <a16:colId xmlns:a16="http://schemas.microsoft.com/office/drawing/2014/main" val="4184246166"/>
                    </a:ext>
                  </a:extLst>
                </a:gridCol>
                <a:gridCol w="750956">
                  <a:extLst>
                    <a:ext uri="{9D8B030D-6E8A-4147-A177-3AD203B41FA5}">
                      <a16:colId xmlns:a16="http://schemas.microsoft.com/office/drawing/2014/main" val="1657164454"/>
                    </a:ext>
                  </a:extLst>
                </a:gridCol>
                <a:gridCol w="750956">
                  <a:extLst>
                    <a:ext uri="{9D8B030D-6E8A-4147-A177-3AD203B41FA5}">
                      <a16:colId xmlns:a16="http://schemas.microsoft.com/office/drawing/2014/main" val="40601407"/>
                    </a:ext>
                  </a:extLst>
                </a:gridCol>
                <a:gridCol w="847883">
                  <a:extLst>
                    <a:ext uri="{9D8B030D-6E8A-4147-A177-3AD203B41FA5}">
                      <a16:colId xmlns:a16="http://schemas.microsoft.com/office/drawing/2014/main" val="4037914585"/>
                    </a:ext>
                  </a:extLst>
                </a:gridCol>
              </a:tblGrid>
              <a:tr h="451438">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总数</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89108934"/>
                  </a:ext>
                </a:extLst>
              </a:tr>
              <a:tr h="451438">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94586915"/>
                  </a:ext>
                </a:extLst>
              </a:tr>
              <a:tr h="451438">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7587528"/>
                  </a:ext>
                </a:extLst>
              </a:tr>
              <a:tr h="451438">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0.9529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87761420"/>
                  </a:ext>
                </a:extLst>
              </a:tr>
              <a:tr h="451438">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38218246"/>
                  </a:ext>
                </a:extLst>
              </a:tr>
              <a:tr h="451438">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0.9953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41037907"/>
                  </a:ext>
                </a:extLst>
              </a:tr>
              <a:tr h="451438">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49037573"/>
                  </a:ext>
                </a:extLst>
              </a:tr>
              <a:tr h="451438">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0.9871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63488102"/>
                  </a:ext>
                </a:extLst>
              </a:tr>
            </a:tbl>
          </a:graphicData>
        </a:graphic>
      </p:graphicFrame>
    </p:spTree>
    <p:custDataLst>
      <p:tags r:id="rId1"/>
    </p:custDataLst>
    <p:extLst>
      <p:ext uri="{BB962C8B-B14F-4D97-AF65-F5344CB8AC3E}">
        <p14:creationId xmlns:p14="http://schemas.microsoft.com/office/powerpoint/2010/main" val="2445502847"/>
      </p:ext>
    </p:extLst>
  </p:cSld>
  <p:clrMapOvr>
    <a:masterClrMapping/>
  </p:clrMapOvr>
  <p:transition spd="slow" advTm="0">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93011" y="151501"/>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166402" y="624114"/>
            <a:ext cx="6669408" cy="507831"/>
          </a:xfrm>
          <a:prstGeom prst="rect">
            <a:avLst/>
          </a:prstGeom>
        </p:spPr>
        <p:txBody>
          <a:bodyPr wrap="square">
            <a:spAutoFit/>
          </a:bodyPr>
          <a:lstStyle/>
          <a:p>
            <a:pPr indent="304800" algn="ctr">
              <a:lnSpc>
                <a:spcPct val="150000"/>
              </a:lnSpc>
              <a:spcAft>
                <a:spcPts val="0"/>
              </a:spcAft>
            </a:pPr>
            <a:r>
              <a:rPr lang="zh-CN" altLang="zh-CN" b="1" dirty="0"/>
              <a:t>重</a:t>
            </a:r>
            <a:r>
              <a:rPr lang="zh-CN" altLang="zh-CN" b="1" dirty="0" smtClean="0"/>
              <a:t>训练</a:t>
            </a:r>
            <a:r>
              <a:rPr lang="en-US" altLang="zh-CN" b="1" dirty="0" smtClean="0"/>
              <a:t>5-13</a:t>
            </a:r>
            <a:r>
              <a:rPr lang="zh-CN" altLang="zh-CN" b="1" dirty="0"/>
              <a:t>卷积层、</a:t>
            </a:r>
            <a:r>
              <a:rPr lang="en-US" altLang="zh-CN" b="1" dirty="0"/>
              <a:t>logits</a:t>
            </a:r>
            <a:r>
              <a:rPr lang="zh-CN" altLang="zh-CN" b="1" dirty="0"/>
              <a:t>层分类结果（测试集准确率</a:t>
            </a:r>
            <a:r>
              <a:rPr lang="en-US" altLang="zh-CN" b="1" dirty="0" smtClean="0"/>
              <a:t>97.33%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778168012"/>
              </p:ext>
            </p:extLst>
          </p:nvPr>
        </p:nvGraphicFramePr>
        <p:xfrm>
          <a:off x="646879" y="1175725"/>
          <a:ext cx="7537000" cy="3533432"/>
        </p:xfrm>
        <a:graphic>
          <a:graphicData uri="http://schemas.openxmlformats.org/drawingml/2006/table">
            <a:tbl>
              <a:tblPr firstRow="1" firstCol="1" bandRow="1">
                <a:tableStyleId>{5C22544A-7EE6-4342-B048-85BDC9FD1C3A}</a:tableStyleId>
              </a:tblPr>
              <a:tblGrid>
                <a:gridCol w="753161">
                  <a:extLst>
                    <a:ext uri="{9D8B030D-6E8A-4147-A177-3AD203B41FA5}">
                      <a16:colId xmlns:a16="http://schemas.microsoft.com/office/drawing/2014/main" val="1658175202"/>
                    </a:ext>
                  </a:extLst>
                </a:gridCol>
                <a:gridCol w="736105">
                  <a:extLst>
                    <a:ext uri="{9D8B030D-6E8A-4147-A177-3AD203B41FA5}">
                      <a16:colId xmlns:a16="http://schemas.microsoft.com/office/drawing/2014/main" val="1698275891"/>
                    </a:ext>
                  </a:extLst>
                </a:gridCol>
                <a:gridCol w="743289">
                  <a:extLst>
                    <a:ext uri="{9D8B030D-6E8A-4147-A177-3AD203B41FA5}">
                      <a16:colId xmlns:a16="http://schemas.microsoft.com/office/drawing/2014/main" val="2088658903"/>
                    </a:ext>
                  </a:extLst>
                </a:gridCol>
                <a:gridCol w="743289">
                  <a:extLst>
                    <a:ext uri="{9D8B030D-6E8A-4147-A177-3AD203B41FA5}">
                      <a16:colId xmlns:a16="http://schemas.microsoft.com/office/drawing/2014/main" val="3771234199"/>
                    </a:ext>
                  </a:extLst>
                </a:gridCol>
                <a:gridCol w="744184">
                  <a:extLst>
                    <a:ext uri="{9D8B030D-6E8A-4147-A177-3AD203B41FA5}">
                      <a16:colId xmlns:a16="http://schemas.microsoft.com/office/drawing/2014/main" val="89828429"/>
                    </a:ext>
                  </a:extLst>
                </a:gridCol>
                <a:gridCol w="744184">
                  <a:extLst>
                    <a:ext uri="{9D8B030D-6E8A-4147-A177-3AD203B41FA5}">
                      <a16:colId xmlns:a16="http://schemas.microsoft.com/office/drawing/2014/main" val="2901999225"/>
                    </a:ext>
                  </a:extLst>
                </a:gridCol>
                <a:gridCol w="744184">
                  <a:extLst>
                    <a:ext uri="{9D8B030D-6E8A-4147-A177-3AD203B41FA5}">
                      <a16:colId xmlns:a16="http://schemas.microsoft.com/office/drawing/2014/main" val="512632885"/>
                    </a:ext>
                  </a:extLst>
                </a:gridCol>
                <a:gridCol w="744184">
                  <a:extLst>
                    <a:ext uri="{9D8B030D-6E8A-4147-A177-3AD203B41FA5}">
                      <a16:colId xmlns:a16="http://schemas.microsoft.com/office/drawing/2014/main" val="3404601919"/>
                    </a:ext>
                  </a:extLst>
                </a:gridCol>
                <a:gridCol w="744184">
                  <a:extLst>
                    <a:ext uri="{9D8B030D-6E8A-4147-A177-3AD203B41FA5}">
                      <a16:colId xmlns:a16="http://schemas.microsoft.com/office/drawing/2014/main" val="939331687"/>
                    </a:ext>
                  </a:extLst>
                </a:gridCol>
                <a:gridCol w="840236">
                  <a:extLst>
                    <a:ext uri="{9D8B030D-6E8A-4147-A177-3AD203B41FA5}">
                      <a16:colId xmlns:a16="http://schemas.microsoft.com/office/drawing/2014/main" val="3628105694"/>
                    </a:ext>
                  </a:extLst>
                </a:gridCol>
              </a:tblGrid>
              <a:tr h="441679">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34852756"/>
                  </a:ext>
                </a:extLst>
              </a:tr>
              <a:tr h="441679">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62811077"/>
                  </a:ext>
                </a:extLst>
              </a:tr>
              <a:tr h="441679">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0584606"/>
                  </a:ext>
                </a:extLst>
              </a:tr>
              <a:tr h="441679">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0.8788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61081038"/>
                  </a:ext>
                </a:extLst>
              </a:tr>
              <a:tr h="441679">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779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0.9164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59872106"/>
                  </a:ext>
                </a:extLst>
              </a:tr>
              <a:tr h="441679">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02964899"/>
                  </a:ext>
                </a:extLst>
              </a:tr>
              <a:tr h="441679">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144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0.8306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64784723"/>
                  </a:ext>
                </a:extLst>
              </a:tr>
              <a:tr h="441679">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0.9635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28867590"/>
                  </a:ext>
                </a:extLst>
              </a:tr>
            </a:tbl>
          </a:graphicData>
        </a:graphic>
      </p:graphicFrame>
    </p:spTree>
    <p:custDataLst>
      <p:tags r:id="rId1"/>
    </p:custDataLst>
    <p:extLst>
      <p:ext uri="{BB962C8B-B14F-4D97-AF65-F5344CB8AC3E}">
        <p14:creationId xmlns:p14="http://schemas.microsoft.com/office/powerpoint/2010/main" val="4292470213"/>
      </p:ext>
    </p:extLst>
  </p:cSld>
  <p:clrMapOvr>
    <a:masterClrMapping/>
  </p:clrMapOvr>
  <p:transition spd="slow" advTm="0">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93011" y="166090"/>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74960" y="722450"/>
            <a:ext cx="6669408" cy="507831"/>
          </a:xfrm>
          <a:prstGeom prst="rect">
            <a:avLst/>
          </a:prstGeom>
        </p:spPr>
        <p:txBody>
          <a:bodyPr wrap="square">
            <a:spAutoFit/>
          </a:bodyPr>
          <a:lstStyle/>
          <a:p>
            <a:pPr indent="304800" algn="ctr">
              <a:lnSpc>
                <a:spcPct val="150000"/>
              </a:lnSpc>
              <a:spcAft>
                <a:spcPts val="0"/>
              </a:spcAft>
            </a:pPr>
            <a:r>
              <a:rPr lang="zh-CN" altLang="zh-CN" b="1" dirty="0" smtClean="0"/>
              <a:t>重</a:t>
            </a:r>
            <a:r>
              <a:rPr lang="zh-CN" altLang="en-US" b="1" dirty="0" smtClean="0"/>
              <a:t>训练完整模型</a:t>
            </a:r>
            <a:r>
              <a:rPr lang="zh-CN" altLang="zh-CN" b="1" dirty="0" smtClean="0"/>
              <a:t>分类</a:t>
            </a:r>
            <a:r>
              <a:rPr lang="zh-CN" altLang="zh-CN" b="1" dirty="0"/>
              <a:t>结果（测试集准确率</a:t>
            </a:r>
            <a:r>
              <a:rPr lang="en-US" altLang="zh-CN" b="1" dirty="0" smtClean="0"/>
              <a:t>95.33%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488816533"/>
              </p:ext>
            </p:extLst>
          </p:nvPr>
        </p:nvGraphicFramePr>
        <p:xfrm>
          <a:off x="646880" y="1328615"/>
          <a:ext cx="7594148" cy="3289104"/>
        </p:xfrm>
        <a:graphic>
          <a:graphicData uri="http://schemas.openxmlformats.org/drawingml/2006/table">
            <a:tbl>
              <a:tblPr firstRow="1" firstCol="1" bandRow="1">
                <a:tableStyleId>{5C22544A-7EE6-4342-B048-85BDC9FD1C3A}</a:tableStyleId>
              </a:tblPr>
              <a:tblGrid>
                <a:gridCol w="758872">
                  <a:extLst>
                    <a:ext uri="{9D8B030D-6E8A-4147-A177-3AD203B41FA5}">
                      <a16:colId xmlns:a16="http://schemas.microsoft.com/office/drawing/2014/main" val="256892444"/>
                    </a:ext>
                  </a:extLst>
                </a:gridCol>
                <a:gridCol w="741687">
                  <a:extLst>
                    <a:ext uri="{9D8B030D-6E8A-4147-A177-3AD203B41FA5}">
                      <a16:colId xmlns:a16="http://schemas.microsoft.com/office/drawing/2014/main" val="2656963311"/>
                    </a:ext>
                  </a:extLst>
                </a:gridCol>
                <a:gridCol w="748923">
                  <a:extLst>
                    <a:ext uri="{9D8B030D-6E8A-4147-A177-3AD203B41FA5}">
                      <a16:colId xmlns:a16="http://schemas.microsoft.com/office/drawing/2014/main" val="1736969780"/>
                    </a:ext>
                  </a:extLst>
                </a:gridCol>
                <a:gridCol w="748923">
                  <a:extLst>
                    <a:ext uri="{9D8B030D-6E8A-4147-A177-3AD203B41FA5}">
                      <a16:colId xmlns:a16="http://schemas.microsoft.com/office/drawing/2014/main" val="1873893630"/>
                    </a:ext>
                  </a:extLst>
                </a:gridCol>
                <a:gridCol w="749827">
                  <a:extLst>
                    <a:ext uri="{9D8B030D-6E8A-4147-A177-3AD203B41FA5}">
                      <a16:colId xmlns:a16="http://schemas.microsoft.com/office/drawing/2014/main" val="689241699"/>
                    </a:ext>
                  </a:extLst>
                </a:gridCol>
                <a:gridCol w="749827">
                  <a:extLst>
                    <a:ext uri="{9D8B030D-6E8A-4147-A177-3AD203B41FA5}">
                      <a16:colId xmlns:a16="http://schemas.microsoft.com/office/drawing/2014/main" val="1520451527"/>
                    </a:ext>
                  </a:extLst>
                </a:gridCol>
                <a:gridCol w="749827">
                  <a:extLst>
                    <a:ext uri="{9D8B030D-6E8A-4147-A177-3AD203B41FA5}">
                      <a16:colId xmlns:a16="http://schemas.microsoft.com/office/drawing/2014/main" val="1028837540"/>
                    </a:ext>
                  </a:extLst>
                </a:gridCol>
                <a:gridCol w="749827">
                  <a:extLst>
                    <a:ext uri="{9D8B030D-6E8A-4147-A177-3AD203B41FA5}">
                      <a16:colId xmlns:a16="http://schemas.microsoft.com/office/drawing/2014/main" val="92411259"/>
                    </a:ext>
                  </a:extLst>
                </a:gridCol>
                <a:gridCol w="749827">
                  <a:extLst>
                    <a:ext uri="{9D8B030D-6E8A-4147-A177-3AD203B41FA5}">
                      <a16:colId xmlns:a16="http://schemas.microsoft.com/office/drawing/2014/main" val="2736385833"/>
                    </a:ext>
                  </a:extLst>
                </a:gridCol>
                <a:gridCol w="846608">
                  <a:extLst>
                    <a:ext uri="{9D8B030D-6E8A-4147-A177-3AD203B41FA5}">
                      <a16:colId xmlns:a16="http://schemas.microsoft.com/office/drawing/2014/main" val="4018254666"/>
                    </a:ext>
                  </a:extLst>
                </a:gridCol>
              </a:tblGrid>
              <a:tr h="411138">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dirty="0">
                          <a:effectLst/>
                        </a:rPr>
                        <a:t>准确度</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32646350"/>
                  </a:ext>
                </a:extLst>
              </a:tr>
              <a:tr h="411138">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8667667"/>
                  </a:ext>
                </a:extLst>
              </a:tr>
              <a:tr h="411138">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2708974"/>
                  </a:ext>
                </a:extLst>
              </a:tr>
              <a:tr h="411138">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4086367"/>
                  </a:ext>
                </a:extLst>
              </a:tr>
              <a:tr h="411138">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81810696"/>
                  </a:ext>
                </a:extLst>
              </a:tr>
              <a:tr h="411138">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92531193"/>
                  </a:ext>
                </a:extLst>
              </a:tr>
              <a:tr h="411138">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797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0.9376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48139030"/>
                  </a:ext>
                </a:extLst>
              </a:tr>
              <a:tr h="411138">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0.9671</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18556839"/>
                  </a:ext>
                </a:extLst>
              </a:tr>
            </a:tbl>
          </a:graphicData>
        </a:graphic>
      </p:graphicFrame>
    </p:spTree>
    <p:custDataLst>
      <p:tags r:id="rId1"/>
    </p:custDataLst>
    <p:extLst>
      <p:ext uri="{BB962C8B-B14F-4D97-AF65-F5344CB8AC3E}">
        <p14:creationId xmlns:p14="http://schemas.microsoft.com/office/powerpoint/2010/main" val="3489670717"/>
      </p:ext>
    </p:extLst>
  </p:cSld>
  <p:clrMapOvr>
    <a:masterClrMapping/>
  </p:clrMapOvr>
  <p:transition spd="slow" advTm="0">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9"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87753"/>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92204" y="286847"/>
            <a:ext cx="2823" cy="185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84225" y="170432"/>
            <a:ext cx="3518912"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探索分类精度与训练层数关系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 name="矩形 1"/>
          <p:cNvSpPr/>
          <p:nvPr/>
        </p:nvSpPr>
        <p:spPr>
          <a:xfrm>
            <a:off x="1603895" y="1380142"/>
            <a:ext cx="5263116" cy="2862322"/>
          </a:xfrm>
          <a:prstGeom prst="rect">
            <a:avLst/>
          </a:prstGeom>
        </p:spPr>
        <p:txBody>
          <a:bodyPr wrap="square">
            <a:spAutoFit/>
          </a:bodyPr>
          <a:lstStyle/>
          <a:p>
            <a:pPr indent="304800" algn="just">
              <a:lnSpc>
                <a:spcPct val="150000"/>
              </a:lnSpc>
              <a:spcAft>
                <a:spcPts val="0"/>
              </a:spcAft>
            </a:pP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由表中数据可知，随着训练层数的增加，棉花分类准确率呈上升增长趋势，随后准确率开始出现下降，说明逐渐增加训练层数并不能保证分类准确率直线上升，本实验将在准确率最高的训练层数附近，即</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8-13</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层之间，继续寻找训练该模型最合适的训练层数。</a:t>
            </a:r>
            <a:endParaRPr lang="zh-CN" altLang="zh-CN" sz="2000" b="1" dirty="0">
              <a:latin typeface="微软雅黑" panose="020B0503020204020204" pitchFamily="34" charset="-122"/>
              <a:ea typeface="微软雅黑" panose="020B0503020204020204" pitchFamily="34" charset="-122"/>
              <a:cs typeface="宋体" panose="02010600030101010101" pitchFamily="2" charset="-122"/>
            </a:endParaRPr>
          </a:p>
        </p:txBody>
      </p:sp>
    </p:spTree>
    <p:custDataLst>
      <p:tags r:id="rId1"/>
    </p:custDataLst>
    <p:extLst>
      <p:ext uri="{BB962C8B-B14F-4D97-AF65-F5344CB8AC3E}">
        <p14:creationId xmlns:p14="http://schemas.microsoft.com/office/powerpoint/2010/main" val="1931320640"/>
      </p:ext>
    </p:extLst>
  </p:cSld>
  <p:clrMapOvr>
    <a:masterClrMapping/>
  </p:clrMapOvr>
  <p:transition spd="slow" advTm="0">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69149" y="163213"/>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p>
        </p:txBody>
      </p:sp>
      <p:sp>
        <p:nvSpPr>
          <p:cNvPr id="5" name="矩形 4"/>
          <p:cNvSpPr/>
          <p:nvPr/>
        </p:nvSpPr>
        <p:spPr>
          <a:xfrm>
            <a:off x="1166402" y="624114"/>
            <a:ext cx="6669408" cy="460960"/>
          </a:xfrm>
          <a:prstGeom prst="rect">
            <a:avLst/>
          </a:prstGeom>
        </p:spPr>
        <p:txBody>
          <a:bodyPr wrap="square">
            <a:spAutoFit/>
          </a:bodyPr>
          <a:lstStyle/>
          <a:p>
            <a:pPr indent="304800" algn="ctr">
              <a:lnSpc>
                <a:spcPct val="150000"/>
              </a:lnSpc>
              <a:spcAft>
                <a:spcPts val="0"/>
              </a:spcAft>
            </a:pPr>
            <a:r>
              <a:rPr lang="zh-CN" altLang="zh-CN" b="1" dirty="0" smtClean="0"/>
              <a:t>重</a:t>
            </a:r>
            <a:r>
              <a:rPr lang="zh-CN" altLang="zh-CN" b="1" dirty="0"/>
              <a:t>训练</a:t>
            </a:r>
            <a:r>
              <a:rPr lang="en-US" altLang="zh-CN" b="1" dirty="0"/>
              <a:t>9-13</a:t>
            </a:r>
            <a:r>
              <a:rPr lang="zh-CN" altLang="zh-CN" b="1" dirty="0"/>
              <a:t>卷积层、</a:t>
            </a:r>
            <a:r>
              <a:rPr lang="en-US" altLang="zh-CN" b="1" dirty="0"/>
              <a:t>logits</a:t>
            </a:r>
            <a:r>
              <a:rPr lang="zh-CN" altLang="zh-CN" b="1" dirty="0"/>
              <a:t>层分类结果（测试集准确率</a:t>
            </a:r>
            <a:r>
              <a:rPr lang="en-US" altLang="zh-CN" b="1" dirty="0"/>
              <a:t>96.33%</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292784961"/>
              </p:ext>
            </p:extLst>
          </p:nvPr>
        </p:nvGraphicFramePr>
        <p:xfrm>
          <a:off x="646881" y="1175727"/>
          <a:ext cx="7639868" cy="3670592"/>
        </p:xfrm>
        <a:graphic>
          <a:graphicData uri="http://schemas.openxmlformats.org/drawingml/2006/table">
            <a:tbl>
              <a:tblPr firstRow="1" firstCol="1" bandRow="1">
                <a:tableStyleId>{5C22544A-7EE6-4342-B048-85BDC9FD1C3A}</a:tableStyleId>
              </a:tblPr>
              <a:tblGrid>
                <a:gridCol w="763441">
                  <a:extLst>
                    <a:ext uri="{9D8B030D-6E8A-4147-A177-3AD203B41FA5}">
                      <a16:colId xmlns:a16="http://schemas.microsoft.com/office/drawing/2014/main" val="2127695359"/>
                    </a:ext>
                  </a:extLst>
                </a:gridCol>
                <a:gridCol w="746152">
                  <a:extLst>
                    <a:ext uri="{9D8B030D-6E8A-4147-A177-3AD203B41FA5}">
                      <a16:colId xmlns:a16="http://schemas.microsoft.com/office/drawing/2014/main" val="1661116154"/>
                    </a:ext>
                  </a:extLst>
                </a:gridCol>
                <a:gridCol w="753432">
                  <a:extLst>
                    <a:ext uri="{9D8B030D-6E8A-4147-A177-3AD203B41FA5}">
                      <a16:colId xmlns:a16="http://schemas.microsoft.com/office/drawing/2014/main" val="150852185"/>
                    </a:ext>
                  </a:extLst>
                </a:gridCol>
                <a:gridCol w="753432">
                  <a:extLst>
                    <a:ext uri="{9D8B030D-6E8A-4147-A177-3AD203B41FA5}">
                      <a16:colId xmlns:a16="http://schemas.microsoft.com/office/drawing/2014/main" val="4213524611"/>
                    </a:ext>
                  </a:extLst>
                </a:gridCol>
                <a:gridCol w="754341">
                  <a:extLst>
                    <a:ext uri="{9D8B030D-6E8A-4147-A177-3AD203B41FA5}">
                      <a16:colId xmlns:a16="http://schemas.microsoft.com/office/drawing/2014/main" val="3357886173"/>
                    </a:ext>
                  </a:extLst>
                </a:gridCol>
                <a:gridCol w="754341">
                  <a:extLst>
                    <a:ext uri="{9D8B030D-6E8A-4147-A177-3AD203B41FA5}">
                      <a16:colId xmlns:a16="http://schemas.microsoft.com/office/drawing/2014/main" val="1965738932"/>
                    </a:ext>
                  </a:extLst>
                </a:gridCol>
                <a:gridCol w="754341">
                  <a:extLst>
                    <a:ext uri="{9D8B030D-6E8A-4147-A177-3AD203B41FA5}">
                      <a16:colId xmlns:a16="http://schemas.microsoft.com/office/drawing/2014/main" val="3818423093"/>
                    </a:ext>
                  </a:extLst>
                </a:gridCol>
                <a:gridCol w="754341">
                  <a:extLst>
                    <a:ext uri="{9D8B030D-6E8A-4147-A177-3AD203B41FA5}">
                      <a16:colId xmlns:a16="http://schemas.microsoft.com/office/drawing/2014/main" val="233226292"/>
                    </a:ext>
                  </a:extLst>
                </a:gridCol>
                <a:gridCol w="754341">
                  <a:extLst>
                    <a:ext uri="{9D8B030D-6E8A-4147-A177-3AD203B41FA5}">
                      <a16:colId xmlns:a16="http://schemas.microsoft.com/office/drawing/2014/main" val="2753299532"/>
                    </a:ext>
                  </a:extLst>
                </a:gridCol>
                <a:gridCol w="851706">
                  <a:extLst>
                    <a:ext uri="{9D8B030D-6E8A-4147-A177-3AD203B41FA5}">
                      <a16:colId xmlns:a16="http://schemas.microsoft.com/office/drawing/2014/main" val="1842067847"/>
                    </a:ext>
                  </a:extLst>
                </a:gridCol>
              </a:tblGrid>
              <a:tr h="458824">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7456"/>
                  </a:ext>
                </a:extLst>
              </a:tr>
              <a:tr h="458824">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1051901"/>
                  </a:ext>
                </a:extLst>
              </a:tr>
              <a:tr h="458824">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4854006"/>
                  </a:ext>
                </a:extLst>
              </a:tr>
              <a:tr h="458824">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0.9471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33895870"/>
                  </a:ext>
                </a:extLst>
              </a:tr>
              <a:tr h="458824">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0.9565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85755450"/>
                  </a:ext>
                </a:extLst>
              </a:tr>
              <a:tr h="458824">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0.9777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01379575"/>
                  </a:ext>
                </a:extLst>
              </a:tr>
              <a:tr h="458824">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85941773"/>
                  </a:ext>
                </a:extLst>
              </a:tr>
              <a:tr h="458824">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0.9835</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18674521"/>
                  </a:ext>
                </a:extLst>
              </a:tr>
            </a:tbl>
          </a:graphicData>
        </a:graphic>
      </p:graphicFrame>
    </p:spTree>
    <p:custDataLst>
      <p:tags r:id="rId1"/>
    </p:custDataLst>
    <p:extLst>
      <p:ext uri="{BB962C8B-B14F-4D97-AF65-F5344CB8AC3E}">
        <p14:creationId xmlns:p14="http://schemas.microsoft.com/office/powerpoint/2010/main" val="3874794514"/>
      </p:ext>
    </p:extLst>
  </p:cSld>
  <p:clrMapOvr>
    <a:masterClrMapping/>
  </p:clrMapOvr>
  <p:transition spd="slow" advTm="0">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19075" y="1449610"/>
            <a:ext cx="2484639"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战略物资一旦因贸易摩擦、资源匮乏、环境污染等原因缺乏时，将无法得到及时供给，给国家经济安全造成重要威胁。棉花作为战略物资，其品级直接决定进出口贸易价格，也因此是我国实施宏观调控的参考商品。</a:t>
            </a:r>
            <a:endParaRPr lang="en-US" altLang="zh-CN" sz="1600" b="1" dirty="0">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3416300" y="838802"/>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smtClean="0">
                <a:latin typeface="微软雅黑" pitchFamily="34" charset="-122"/>
                <a:ea typeface="微软雅黑" pitchFamily="34" charset="-122"/>
              </a:rPr>
              <a:t>棉花</a:t>
            </a:r>
            <a:endParaRPr lang="zh-CN" altLang="en-US" sz="2800" b="1" dirty="0">
              <a:latin typeface="微软雅黑" pitchFamily="34" charset="-122"/>
              <a:ea typeface="微软雅黑" pitchFamily="34" charset="-122"/>
            </a:endParaRPr>
          </a:p>
        </p:txBody>
      </p:sp>
      <p:grpSp>
        <p:nvGrpSpPr>
          <p:cNvPr id="6155" name="组合 2"/>
          <p:cNvGrpSpPr>
            <a:grpSpLocks/>
          </p:cNvGrpSpPr>
          <p:nvPr/>
        </p:nvGrpSpPr>
        <p:grpSpPr bwMode="auto">
          <a:xfrm>
            <a:off x="2747402" y="982810"/>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 name="组合 37"/>
          <p:cNvGrpSpPr/>
          <p:nvPr/>
        </p:nvGrpSpPr>
        <p:grpSpPr>
          <a:xfrm>
            <a:off x="6299944" y="3637074"/>
            <a:ext cx="2185594" cy="122490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课</a:t>
            </a:r>
            <a:r>
              <a:rPr lang="zh-CN" altLang="en-US" sz="2000" b="1" spc="300" dirty="0" smtClean="0">
                <a:latin typeface="微软雅黑" panose="020B0503020204020204" pitchFamily="34" charset="-122"/>
                <a:ea typeface="微软雅黑" panose="020B0503020204020204" pitchFamily="34" charset="-122"/>
              </a:rPr>
              <a:t>题</a:t>
            </a:r>
            <a:r>
              <a:rPr lang="zh-CN" altLang="en-US" sz="2000" b="1" spc="300" dirty="0" smtClean="0">
                <a:latin typeface="微软雅黑" panose="020B0503020204020204" pitchFamily="34" charset="-122"/>
                <a:ea typeface="微软雅黑" panose="020B0503020204020204" pitchFamily="34" charset="-122"/>
              </a:rPr>
              <a:t>背景</a:t>
            </a:r>
            <a:endParaRPr lang="zh-CN" altLang="en-US" sz="2000" b="1" spc="300" dirty="0">
              <a:latin typeface="微软雅黑" panose="020B0503020204020204" pitchFamily="34" charset="-122"/>
              <a:ea typeface="微软雅黑" panose="020B0503020204020204" pitchFamily="34" charset="-122"/>
            </a:endParaRPr>
          </a:p>
        </p:txBody>
      </p:sp>
      <p:sp>
        <p:nvSpPr>
          <p:cNvPr id="36" name="TextBox 35"/>
          <p:cNvSpPr txBox="1"/>
          <p:nvPr/>
        </p:nvSpPr>
        <p:spPr>
          <a:xfrm>
            <a:off x="2353602" y="199235"/>
            <a:ext cx="1210588" cy="400110"/>
          </a:xfrm>
          <a:prstGeom prst="rect">
            <a:avLst/>
          </a:prstGeom>
          <a:noFill/>
        </p:spPr>
        <p:txBody>
          <a:bodyPr wrap="non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棉花品级</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542106" y="3652846"/>
            <a:ext cx="2185594" cy="1224902"/>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800572" y="3658837"/>
            <a:ext cx="2185594" cy="1224902"/>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28"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87"/>
            <p:cNvSpPr>
              <a:spLocks noChangeArrowheads="1"/>
            </p:cNvSpPr>
            <p:nvPr/>
          </p:nvSpPr>
          <p:spPr bwMode="auto">
            <a:xfrm>
              <a:off x="6191917" y="3902869"/>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a:solidFill>
                    <a:srgbClr val="C00000"/>
                  </a:solidFill>
                  <a:latin typeface="微软雅黑" pitchFamily="34" charset="-122"/>
                  <a:ea typeface="微软雅黑" pitchFamily="34" charset="-122"/>
                  <a:sym typeface="微软雅黑" pitchFamily="34" charset="-122"/>
                </a:rPr>
                <a:t>战略物资</a:t>
              </a:r>
              <a:endParaRPr lang="en-US" altLang="zh-CN" sz="3200" b="1" dirty="0">
                <a:solidFill>
                  <a:srgbClr val="C00000"/>
                </a:solidFill>
                <a:latin typeface="微软雅黑" pitchFamily="34" charset="-122"/>
                <a:ea typeface="微软雅黑" pitchFamily="34" charset="-122"/>
                <a:sym typeface="微软雅黑" pitchFamily="34" charset="-122"/>
              </a:endParaRPr>
            </a:p>
          </p:txBody>
        </p:sp>
      </p:grpSp>
      <p:sp>
        <p:nvSpPr>
          <p:cNvPr id="42" name="TextBox 87"/>
          <p:cNvSpPr>
            <a:spLocks noChangeArrowheads="1"/>
          </p:cNvSpPr>
          <p:nvPr/>
        </p:nvSpPr>
        <p:spPr bwMode="auto">
          <a:xfrm>
            <a:off x="3689317" y="4019075"/>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品级鉴定</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43" name="TextBox 87"/>
          <p:cNvSpPr>
            <a:spLocks noChangeArrowheads="1"/>
          </p:cNvSpPr>
          <p:nvPr/>
        </p:nvSpPr>
        <p:spPr bwMode="auto">
          <a:xfrm>
            <a:off x="6439003" y="4036780"/>
            <a:ext cx="19074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200" b="1" dirty="0" smtClean="0">
                <a:solidFill>
                  <a:srgbClr val="C00000"/>
                </a:solidFill>
                <a:latin typeface="微软雅黑" pitchFamily="34" charset="-122"/>
                <a:ea typeface="微软雅黑" pitchFamily="34" charset="-122"/>
                <a:sym typeface="微软雅黑" pitchFamily="34" charset="-122"/>
              </a:rPr>
              <a:t>交叉</a:t>
            </a:r>
            <a:r>
              <a:rPr lang="zh-CN" altLang="en-US" sz="3200" b="1" dirty="0">
                <a:solidFill>
                  <a:srgbClr val="C00000"/>
                </a:solidFill>
                <a:latin typeface="微软雅黑" pitchFamily="34" charset="-122"/>
                <a:ea typeface="微软雅黑" pitchFamily="34" charset="-122"/>
                <a:sym typeface="微软雅黑" pitchFamily="34" charset="-122"/>
              </a:rPr>
              <a:t>学科</a:t>
            </a:r>
            <a:endParaRPr lang="en-US" altLang="zh-CN" sz="3200" b="1" dirty="0">
              <a:solidFill>
                <a:srgbClr val="C00000"/>
              </a:solidFill>
              <a:latin typeface="微软雅黑" pitchFamily="34" charset="-122"/>
              <a:ea typeface="微软雅黑" pitchFamily="34" charset="-122"/>
              <a:sym typeface="微软雅黑" pitchFamily="34" charset="-122"/>
            </a:endParaRPr>
          </a:p>
        </p:txBody>
      </p:sp>
      <p:sp>
        <p:nvSpPr>
          <p:cNvPr id="59" name="TextBox 41"/>
          <p:cNvSpPr>
            <a:spLocks noChangeArrowheads="1"/>
          </p:cNvSpPr>
          <p:nvPr/>
        </p:nvSpPr>
        <p:spPr bwMode="auto">
          <a:xfrm>
            <a:off x="3416300" y="1447442"/>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我国现阶段棉花品级鉴定主要依靠人工检验，辅助仪器检验。但人工鉴定受光照、检验人员经验等多种因素影响，给棉花品级评定造成不同程度的误差；仪器质检因检测技术不够精湛，检测精度相对较低。</a:t>
            </a:r>
            <a:endParaRPr lang="en-US" altLang="zh-CN" sz="1600" b="1" dirty="0">
              <a:latin typeface="微软雅黑" pitchFamily="34" charset="-122"/>
              <a:ea typeface="微软雅黑" pitchFamily="34" charset="-122"/>
              <a:sym typeface="微软雅黑" pitchFamily="34" charset="-122"/>
            </a:endParaRPr>
          </a:p>
        </p:txBody>
      </p:sp>
      <p:sp>
        <p:nvSpPr>
          <p:cNvPr id="61" name="TextBox 41"/>
          <p:cNvSpPr>
            <a:spLocks noChangeArrowheads="1"/>
          </p:cNvSpPr>
          <p:nvPr/>
        </p:nvSpPr>
        <p:spPr bwMode="auto">
          <a:xfrm>
            <a:off x="6108650" y="1449256"/>
            <a:ext cx="256818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latin typeface="微软雅黑" pitchFamily="34" charset="-122"/>
                <a:ea typeface="微软雅黑" pitchFamily="34" charset="-122"/>
                <a:sym typeface="微软雅黑" pitchFamily="34" charset="-122"/>
              </a:rPr>
              <a:t>交叉学科的逐渐开展为农学领域应用计算机技术奠定基础。例如通过监测分析农作物的生长状态，不断调整种植环境等条件提高收成。这些技术在现实应用中不断积累，为从图像角度研究棉花品级鉴定提供一定的参考。</a:t>
            </a:r>
            <a:endParaRPr lang="en-US" altLang="zh-CN" sz="1600" b="1" dirty="0">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44576221"/>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69149" y="166090"/>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p>
        </p:txBody>
      </p:sp>
      <p:sp>
        <p:nvSpPr>
          <p:cNvPr id="5" name="矩形 4"/>
          <p:cNvSpPr/>
          <p:nvPr/>
        </p:nvSpPr>
        <p:spPr>
          <a:xfrm>
            <a:off x="1092105" y="704142"/>
            <a:ext cx="6669408" cy="507831"/>
          </a:xfrm>
          <a:prstGeom prst="rect">
            <a:avLst/>
          </a:prstGeom>
        </p:spPr>
        <p:txBody>
          <a:bodyPr wrap="square">
            <a:spAutoFit/>
          </a:bodyPr>
          <a:lstStyle/>
          <a:p>
            <a:pPr indent="304800" algn="ctr">
              <a:lnSpc>
                <a:spcPct val="150000"/>
              </a:lnSpc>
              <a:spcAft>
                <a:spcPts val="0"/>
              </a:spcAft>
            </a:pPr>
            <a:r>
              <a:rPr lang="zh-CN" altLang="zh-CN" b="1" dirty="0" smtClean="0"/>
              <a:t>重训练</a:t>
            </a:r>
            <a:r>
              <a:rPr lang="en-US" altLang="zh-CN" dirty="0"/>
              <a:t>10-13</a:t>
            </a:r>
            <a:r>
              <a:rPr lang="zh-CN" altLang="zh-CN" b="1" dirty="0" smtClean="0"/>
              <a:t>卷积</a:t>
            </a:r>
            <a:r>
              <a:rPr lang="zh-CN" altLang="zh-CN" b="1" dirty="0"/>
              <a:t>层、</a:t>
            </a:r>
            <a:r>
              <a:rPr lang="en-US" altLang="zh-CN" b="1" dirty="0"/>
              <a:t>logits</a:t>
            </a:r>
            <a:r>
              <a:rPr lang="zh-CN" altLang="zh-CN" b="1" dirty="0"/>
              <a:t>层分类结果（测试集准确率</a:t>
            </a:r>
            <a:r>
              <a:rPr lang="en-US" altLang="zh-CN" b="1" dirty="0" smtClean="0"/>
              <a:t>98.33</a:t>
            </a:r>
            <a:r>
              <a:rPr lang="en-US" altLang="zh-CN" b="1" dirty="0"/>
              <a:t>%</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37278451"/>
              </p:ext>
            </p:extLst>
          </p:nvPr>
        </p:nvGraphicFramePr>
        <p:xfrm>
          <a:off x="646878" y="1248225"/>
          <a:ext cx="7559862" cy="3586664"/>
        </p:xfrm>
        <a:graphic>
          <a:graphicData uri="http://schemas.openxmlformats.org/drawingml/2006/table">
            <a:tbl>
              <a:tblPr firstRow="1" firstCol="1" bandRow="1">
                <a:tableStyleId>{5C22544A-7EE6-4342-B048-85BDC9FD1C3A}</a:tableStyleId>
              </a:tblPr>
              <a:tblGrid>
                <a:gridCol w="755446">
                  <a:extLst>
                    <a:ext uri="{9D8B030D-6E8A-4147-A177-3AD203B41FA5}">
                      <a16:colId xmlns:a16="http://schemas.microsoft.com/office/drawing/2014/main" val="3638710029"/>
                    </a:ext>
                  </a:extLst>
                </a:gridCol>
                <a:gridCol w="738338">
                  <a:extLst>
                    <a:ext uri="{9D8B030D-6E8A-4147-A177-3AD203B41FA5}">
                      <a16:colId xmlns:a16="http://schemas.microsoft.com/office/drawing/2014/main" val="1170115861"/>
                    </a:ext>
                  </a:extLst>
                </a:gridCol>
                <a:gridCol w="745541">
                  <a:extLst>
                    <a:ext uri="{9D8B030D-6E8A-4147-A177-3AD203B41FA5}">
                      <a16:colId xmlns:a16="http://schemas.microsoft.com/office/drawing/2014/main" val="753578088"/>
                    </a:ext>
                  </a:extLst>
                </a:gridCol>
                <a:gridCol w="745541">
                  <a:extLst>
                    <a:ext uri="{9D8B030D-6E8A-4147-A177-3AD203B41FA5}">
                      <a16:colId xmlns:a16="http://schemas.microsoft.com/office/drawing/2014/main" val="489914236"/>
                    </a:ext>
                  </a:extLst>
                </a:gridCol>
                <a:gridCol w="746442">
                  <a:extLst>
                    <a:ext uri="{9D8B030D-6E8A-4147-A177-3AD203B41FA5}">
                      <a16:colId xmlns:a16="http://schemas.microsoft.com/office/drawing/2014/main" val="419865175"/>
                    </a:ext>
                  </a:extLst>
                </a:gridCol>
                <a:gridCol w="746442">
                  <a:extLst>
                    <a:ext uri="{9D8B030D-6E8A-4147-A177-3AD203B41FA5}">
                      <a16:colId xmlns:a16="http://schemas.microsoft.com/office/drawing/2014/main" val="1645911478"/>
                    </a:ext>
                  </a:extLst>
                </a:gridCol>
                <a:gridCol w="746442">
                  <a:extLst>
                    <a:ext uri="{9D8B030D-6E8A-4147-A177-3AD203B41FA5}">
                      <a16:colId xmlns:a16="http://schemas.microsoft.com/office/drawing/2014/main" val="2429993445"/>
                    </a:ext>
                  </a:extLst>
                </a:gridCol>
                <a:gridCol w="746442">
                  <a:extLst>
                    <a:ext uri="{9D8B030D-6E8A-4147-A177-3AD203B41FA5}">
                      <a16:colId xmlns:a16="http://schemas.microsoft.com/office/drawing/2014/main" val="3541794627"/>
                    </a:ext>
                  </a:extLst>
                </a:gridCol>
                <a:gridCol w="746442">
                  <a:extLst>
                    <a:ext uri="{9D8B030D-6E8A-4147-A177-3AD203B41FA5}">
                      <a16:colId xmlns:a16="http://schemas.microsoft.com/office/drawing/2014/main" val="460717112"/>
                    </a:ext>
                  </a:extLst>
                </a:gridCol>
                <a:gridCol w="842786">
                  <a:extLst>
                    <a:ext uri="{9D8B030D-6E8A-4147-A177-3AD203B41FA5}">
                      <a16:colId xmlns:a16="http://schemas.microsoft.com/office/drawing/2014/main" val="1439646046"/>
                    </a:ext>
                  </a:extLst>
                </a:gridCol>
              </a:tblGrid>
              <a:tr h="448333">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69129"/>
                  </a:ext>
                </a:extLst>
              </a:tr>
              <a:tr h="448333">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15807955"/>
                  </a:ext>
                </a:extLst>
              </a:tr>
              <a:tr h="448333">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0.9905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12104395"/>
                  </a:ext>
                </a:extLst>
              </a:tr>
              <a:tr h="448333">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80380873"/>
                  </a:ext>
                </a:extLst>
              </a:tr>
              <a:tr h="448333">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75514803"/>
                  </a:ext>
                </a:extLst>
              </a:tr>
              <a:tr h="448333">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0.9894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00362861"/>
                  </a:ext>
                </a:extLst>
              </a:tr>
              <a:tr h="448333">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828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0.9741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69393130"/>
                  </a:ext>
                </a:extLst>
              </a:tr>
              <a:tr h="448333">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0.9824</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70029863"/>
                  </a:ext>
                </a:extLst>
              </a:tr>
            </a:tbl>
          </a:graphicData>
        </a:graphic>
      </p:graphicFrame>
    </p:spTree>
    <p:custDataLst>
      <p:tags r:id="rId1"/>
    </p:custDataLst>
    <p:extLst>
      <p:ext uri="{BB962C8B-B14F-4D97-AF65-F5344CB8AC3E}">
        <p14:creationId xmlns:p14="http://schemas.microsoft.com/office/powerpoint/2010/main" val="2898234576"/>
      </p:ext>
    </p:extLst>
  </p:cSld>
  <p:clrMapOvr>
    <a:masterClrMapping/>
  </p:clrMapOvr>
  <p:transition spd="slow" advTm="0">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21657" y="166091"/>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88956" y="180680"/>
            <a:ext cx="0" cy="370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2369149" y="179525"/>
            <a:ext cx="1980029"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寻找最优</a:t>
            </a:r>
            <a:r>
              <a:rPr lang="zh-CN" altLang="en-US" sz="2000" b="1" dirty="0">
                <a:solidFill>
                  <a:srgbClr val="C00000"/>
                </a:solidFill>
                <a:latin typeface="微软雅黑" panose="020B0503020204020204" pitchFamily="34" charset="-122"/>
                <a:ea typeface="微软雅黑" panose="020B0503020204020204" pitchFamily="34" charset="-122"/>
              </a:rPr>
              <a:t>瓶颈层</a:t>
            </a:r>
          </a:p>
        </p:txBody>
      </p:sp>
      <p:sp>
        <p:nvSpPr>
          <p:cNvPr id="5" name="矩形 4"/>
          <p:cNvSpPr/>
          <p:nvPr/>
        </p:nvSpPr>
        <p:spPr>
          <a:xfrm>
            <a:off x="1092105" y="704142"/>
            <a:ext cx="6669408" cy="507831"/>
          </a:xfrm>
          <a:prstGeom prst="rect">
            <a:avLst/>
          </a:prstGeom>
        </p:spPr>
        <p:txBody>
          <a:bodyPr wrap="square">
            <a:spAutoFit/>
          </a:bodyPr>
          <a:lstStyle/>
          <a:p>
            <a:pPr indent="304800" algn="ctr">
              <a:lnSpc>
                <a:spcPct val="150000"/>
              </a:lnSpc>
              <a:spcAft>
                <a:spcPts val="0"/>
              </a:spcAft>
            </a:pPr>
            <a:r>
              <a:rPr lang="zh-CN" altLang="zh-CN" b="1" dirty="0" smtClean="0"/>
              <a:t>重训练</a:t>
            </a:r>
            <a:r>
              <a:rPr lang="en-US" altLang="zh-CN" dirty="0" smtClean="0"/>
              <a:t>12-13</a:t>
            </a:r>
            <a:r>
              <a:rPr lang="zh-CN" altLang="zh-CN" b="1" dirty="0" smtClean="0"/>
              <a:t>卷积</a:t>
            </a:r>
            <a:r>
              <a:rPr lang="zh-CN" altLang="zh-CN" b="1" dirty="0"/>
              <a:t>层、</a:t>
            </a:r>
            <a:r>
              <a:rPr lang="en-US" altLang="zh-CN" b="1" dirty="0"/>
              <a:t>logits</a:t>
            </a:r>
            <a:r>
              <a:rPr lang="zh-CN" altLang="zh-CN" b="1" dirty="0"/>
              <a:t>层分类结果（测试集准确率</a:t>
            </a:r>
            <a:r>
              <a:rPr lang="en-US" altLang="zh-CN" b="1" dirty="0" smtClean="0"/>
              <a:t>96.67%</a:t>
            </a:r>
            <a:r>
              <a:rPr lang="zh-CN" altLang="zh-CN" b="1" dirty="0"/>
              <a:t>）</a:t>
            </a:r>
            <a:endParaRPr lang="zh-CN" altLang="zh-CN" sz="1200" b="1"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868563092"/>
              </p:ext>
            </p:extLst>
          </p:nvPr>
        </p:nvGraphicFramePr>
        <p:xfrm>
          <a:off x="515260" y="1248233"/>
          <a:ext cx="7634330" cy="3495216"/>
        </p:xfrm>
        <a:graphic>
          <a:graphicData uri="http://schemas.openxmlformats.org/drawingml/2006/table">
            <a:tbl>
              <a:tblPr firstRow="1" firstCol="1" bandRow="1">
                <a:tableStyleId>{5C22544A-7EE6-4342-B048-85BDC9FD1C3A}</a:tableStyleId>
              </a:tblPr>
              <a:tblGrid>
                <a:gridCol w="762887">
                  <a:extLst>
                    <a:ext uri="{9D8B030D-6E8A-4147-A177-3AD203B41FA5}">
                      <a16:colId xmlns:a16="http://schemas.microsoft.com/office/drawing/2014/main" val="3954609822"/>
                    </a:ext>
                  </a:extLst>
                </a:gridCol>
                <a:gridCol w="745611">
                  <a:extLst>
                    <a:ext uri="{9D8B030D-6E8A-4147-A177-3AD203B41FA5}">
                      <a16:colId xmlns:a16="http://schemas.microsoft.com/office/drawing/2014/main" val="1299832096"/>
                    </a:ext>
                  </a:extLst>
                </a:gridCol>
                <a:gridCol w="752885">
                  <a:extLst>
                    <a:ext uri="{9D8B030D-6E8A-4147-A177-3AD203B41FA5}">
                      <a16:colId xmlns:a16="http://schemas.microsoft.com/office/drawing/2014/main" val="1073764206"/>
                    </a:ext>
                  </a:extLst>
                </a:gridCol>
                <a:gridCol w="752885">
                  <a:extLst>
                    <a:ext uri="{9D8B030D-6E8A-4147-A177-3AD203B41FA5}">
                      <a16:colId xmlns:a16="http://schemas.microsoft.com/office/drawing/2014/main" val="2741530778"/>
                    </a:ext>
                  </a:extLst>
                </a:gridCol>
                <a:gridCol w="753795">
                  <a:extLst>
                    <a:ext uri="{9D8B030D-6E8A-4147-A177-3AD203B41FA5}">
                      <a16:colId xmlns:a16="http://schemas.microsoft.com/office/drawing/2014/main" val="160332167"/>
                    </a:ext>
                  </a:extLst>
                </a:gridCol>
                <a:gridCol w="753795">
                  <a:extLst>
                    <a:ext uri="{9D8B030D-6E8A-4147-A177-3AD203B41FA5}">
                      <a16:colId xmlns:a16="http://schemas.microsoft.com/office/drawing/2014/main" val="4000168010"/>
                    </a:ext>
                  </a:extLst>
                </a:gridCol>
                <a:gridCol w="753795">
                  <a:extLst>
                    <a:ext uri="{9D8B030D-6E8A-4147-A177-3AD203B41FA5}">
                      <a16:colId xmlns:a16="http://schemas.microsoft.com/office/drawing/2014/main" val="1968791075"/>
                    </a:ext>
                  </a:extLst>
                </a:gridCol>
                <a:gridCol w="753795">
                  <a:extLst>
                    <a:ext uri="{9D8B030D-6E8A-4147-A177-3AD203B41FA5}">
                      <a16:colId xmlns:a16="http://schemas.microsoft.com/office/drawing/2014/main" val="3382858344"/>
                    </a:ext>
                  </a:extLst>
                </a:gridCol>
                <a:gridCol w="753795">
                  <a:extLst>
                    <a:ext uri="{9D8B030D-6E8A-4147-A177-3AD203B41FA5}">
                      <a16:colId xmlns:a16="http://schemas.microsoft.com/office/drawing/2014/main" val="3998862332"/>
                    </a:ext>
                  </a:extLst>
                </a:gridCol>
                <a:gridCol w="851087">
                  <a:extLst>
                    <a:ext uri="{9D8B030D-6E8A-4147-A177-3AD203B41FA5}">
                      <a16:colId xmlns:a16="http://schemas.microsoft.com/office/drawing/2014/main" val="4079713408"/>
                    </a:ext>
                  </a:extLst>
                </a:gridCol>
              </a:tblGrid>
              <a:tr h="436902">
                <a:tc>
                  <a:txBody>
                    <a:bodyPr/>
                    <a:lstStyle/>
                    <a:p>
                      <a:pPr algn="ctr">
                        <a:lnSpc>
                          <a:spcPct val="150000"/>
                        </a:lnSpc>
                        <a:spcAft>
                          <a:spcPts val="0"/>
                        </a:spcAft>
                      </a:pPr>
                      <a:r>
                        <a:rPr lang="zh-CN" sz="1600" kern="100">
                          <a:effectLst/>
                        </a:rPr>
                        <a:t>标签</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altLang="en-US" sz="1600" kern="100" dirty="0" smtClean="0">
                          <a:effectLst/>
                        </a:rPr>
                        <a:t>总</a:t>
                      </a:r>
                      <a:r>
                        <a:rPr lang="zh-CN" sz="1600" kern="100" dirty="0" smtClean="0">
                          <a:effectLst/>
                        </a:rPr>
                        <a:t>数</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1600" kern="100">
                          <a:effectLst/>
                        </a:rPr>
                        <a:t>准确度</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49321004"/>
                  </a:ext>
                </a:extLst>
              </a:tr>
              <a:tr h="436902">
                <a:tc>
                  <a:txBody>
                    <a:bodyPr/>
                    <a:lstStyle/>
                    <a:p>
                      <a:pPr algn="ctr">
                        <a:lnSpc>
                          <a:spcPct val="150000"/>
                        </a:lnSpc>
                        <a:spcAft>
                          <a:spcPts val="0"/>
                        </a:spcAft>
                      </a:pPr>
                      <a:r>
                        <a:rPr lang="en-US" sz="1600" kern="100">
                          <a:effectLst/>
                        </a:rPr>
                        <a:t>gm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788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0.9271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24394463"/>
                  </a:ext>
                </a:extLst>
              </a:tr>
              <a:tr h="436902">
                <a:tc>
                  <a:txBody>
                    <a:bodyPr/>
                    <a:lstStyle/>
                    <a:p>
                      <a:pPr algn="ctr">
                        <a:lnSpc>
                          <a:spcPct val="150000"/>
                        </a:lnSpc>
                        <a:spcAft>
                          <a:spcPts val="0"/>
                        </a:spcAft>
                      </a:pPr>
                      <a:r>
                        <a:rPr lang="en-US" sz="1600" kern="100">
                          <a:effectLst/>
                        </a:rPr>
                        <a:t>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0.9847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67634730"/>
                  </a:ext>
                </a:extLst>
              </a:tr>
              <a:tr h="436902">
                <a:tc>
                  <a:txBody>
                    <a:bodyPr/>
                    <a:lstStyle/>
                    <a:p>
                      <a:pPr algn="ctr">
                        <a:lnSpc>
                          <a:spcPct val="150000"/>
                        </a:lnSpc>
                        <a:spcAft>
                          <a:spcPts val="0"/>
                        </a:spcAft>
                      </a:pPr>
                      <a:r>
                        <a:rPr lang="en-US" sz="1600" kern="100">
                          <a:effectLst/>
                        </a:rPr>
                        <a:t>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0.9517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07463987"/>
                  </a:ext>
                </a:extLst>
              </a:tr>
              <a:tr h="436902">
                <a:tc>
                  <a:txBody>
                    <a:bodyPr/>
                    <a:lstStyle/>
                    <a:p>
                      <a:pPr algn="ctr">
                        <a:lnSpc>
                          <a:spcPct val="150000"/>
                        </a:lnSpc>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816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20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0.9600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52570592"/>
                  </a:ext>
                </a:extLst>
              </a:tr>
              <a:tr h="436902">
                <a:tc>
                  <a:txBody>
                    <a:bodyPr/>
                    <a:lstStyle/>
                    <a:p>
                      <a:pPr algn="ctr">
                        <a:lnSpc>
                          <a:spcPct val="150000"/>
                        </a:lnSpc>
                        <a:spcAft>
                          <a:spcPts val="0"/>
                        </a:spcAft>
                      </a:pPr>
                      <a:r>
                        <a:rPr lang="en-US" sz="1600" kern="100">
                          <a:effectLst/>
                        </a:rPr>
                        <a:t>sgo</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835</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0.9824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11023607"/>
                  </a:ext>
                </a:extLst>
              </a:tr>
              <a:tr h="436902">
                <a:tc>
                  <a:txBody>
                    <a:bodyPr/>
                    <a:lstStyle/>
                    <a:p>
                      <a:pPr algn="ctr">
                        <a:lnSpc>
                          <a:spcPct val="150000"/>
                        </a:lnSpc>
                        <a:spcAft>
                          <a:spcPts val="0"/>
                        </a:spcAft>
                      </a:pPr>
                      <a:r>
                        <a:rPr lang="en-US" sz="1600" kern="100">
                          <a:effectLst/>
                        </a:rPr>
                        <a:t>slm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809</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0.9518</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7632528"/>
                  </a:ext>
                </a:extLst>
              </a:tr>
              <a:tr h="436902">
                <a:tc>
                  <a:txBody>
                    <a:bodyPr/>
                    <a:lstStyle/>
                    <a:p>
                      <a:pPr algn="ctr">
                        <a:lnSpc>
                          <a:spcPct val="150000"/>
                        </a:lnSpc>
                        <a:spcAft>
                          <a:spcPts val="0"/>
                        </a:spcAft>
                      </a:pPr>
                      <a:r>
                        <a:rPr lang="en-US" sz="1600" kern="100">
                          <a:effectLst/>
                        </a:rPr>
                        <a:t>sm</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843</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a:effectLst/>
                        </a:rPr>
                        <a:t>850</a:t>
                      </a:r>
                      <a:endParaRPr lang="zh-CN" sz="1600" kern="10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1600" kern="100" dirty="0">
                          <a:effectLst/>
                        </a:rPr>
                        <a:t>0.9918</a:t>
                      </a:r>
                      <a:endParaRPr lang="zh-CN" sz="16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92807108"/>
                  </a:ext>
                </a:extLst>
              </a:tr>
            </a:tbl>
          </a:graphicData>
        </a:graphic>
      </p:graphicFrame>
    </p:spTree>
    <p:custDataLst>
      <p:tags r:id="rId1"/>
    </p:custDataLst>
    <p:extLst>
      <p:ext uri="{BB962C8B-B14F-4D97-AF65-F5344CB8AC3E}">
        <p14:creationId xmlns:p14="http://schemas.microsoft.com/office/powerpoint/2010/main" val="128103643"/>
      </p:ext>
    </p:extLst>
  </p:cSld>
  <p:clrMapOvr>
    <a:masterClrMapping/>
  </p:clrMapOvr>
  <p:transition spd="slow" advTm="0">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40824" y="192540"/>
            <a:ext cx="1210589"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成果展示</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9" name="图片 28"/>
          <p:cNvPicPr/>
          <p:nvPr/>
        </p:nvPicPr>
        <p:blipFill>
          <a:blip r:embed="rId5">
            <a:extLst>
              <a:ext uri="{28A0092B-C50C-407E-A947-70E740481C1C}">
                <a14:useLocalDpi xmlns:a14="http://schemas.microsoft.com/office/drawing/2010/main" val="0"/>
              </a:ext>
            </a:extLst>
          </a:blip>
          <a:stretch>
            <a:fillRect/>
          </a:stretch>
        </p:blipFill>
        <p:spPr>
          <a:xfrm>
            <a:off x="1354455" y="1016493"/>
            <a:ext cx="6435089" cy="3734628"/>
          </a:xfrm>
          <a:prstGeom prst="rect">
            <a:avLst/>
          </a:prstGeom>
        </p:spPr>
      </p:pic>
    </p:spTree>
    <p:custDataLst>
      <p:tags r:id="rId1"/>
    </p:custDataLst>
    <p:extLst>
      <p:ext uri="{BB962C8B-B14F-4D97-AF65-F5344CB8AC3E}">
        <p14:creationId xmlns:p14="http://schemas.microsoft.com/office/powerpoint/2010/main" val="3099510592"/>
      </p:ext>
    </p:extLst>
  </p:cSld>
  <p:clrMapOvr>
    <a:masterClrMapping/>
  </p:clrMapOvr>
  <p:transition spd="slow" advTm="0">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140888" y="1466499"/>
            <a:ext cx="1316386" cy="769441"/>
          </a:xfrm>
          <a:prstGeom prst="rect">
            <a:avLst/>
          </a:prstGeom>
          <a:noFill/>
        </p:spPr>
        <p:txBody>
          <a:bodyPr wrap="none" rtlCol="0">
            <a:spAutoFit/>
          </a:bodyPr>
          <a:lstStyle/>
          <a:p>
            <a:r>
              <a:rPr lang="zh-CN" altLang="en-US" sz="4400" b="1" dirty="0" smtClean="0">
                <a:latin typeface="微软雅黑" panose="020B0503020204020204" pitchFamily="34" charset="-122"/>
                <a:ea typeface="微软雅黑" panose="020B0503020204020204" pitchFamily="34" charset="-122"/>
              </a:rPr>
              <a:t>总结</a:t>
            </a:r>
            <a:endParaRPr lang="zh-CN" altLang="en-US" sz="4400" b="1" dirty="0">
              <a:latin typeface="微软雅黑" panose="020B0503020204020204" pitchFamily="34" charset="-122"/>
              <a:ea typeface="微软雅黑" panose="020B0503020204020204" pitchFamily="34" charset="-122"/>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第五部分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2" name="TextBox 11"/>
          <p:cNvSpPr txBox="1"/>
          <p:nvPr/>
        </p:nvSpPr>
        <p:spPr>
          <a:xfrm>
            <a:off x="4465443" y="2553010"/>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问题难点</a:t>
            </a:r>
            <a:endParaRPr lang="zh-CN" altLang="en-US" sz="2000" b="1" dirty="0">
              <a:latin typeface="微软雅黑" panose="020B0503020204020204" pitchFamily="34" charset="-122"/>
              <a:ea typeface="微软雅黑" panose="020B0503020204020204" pitchFamily="34" charset="-122"/>
            </a:endParaRPr>
          </a:p>
        </p:txBody>
      </p:sp>
      <p:sp>
        <p:nvSpPr>
          <p:cNvPr id="14" name="TextBox 13"/>
          <p:cNvSpPr txBox="1"/>
          <p:nvPr/>
        </p:nvSpPr>
        <p:spPr>
          <a:xfrm>
            <a:off x="4465443" y="2999603"/>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工作总结</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5726686" y="2562840"/>
            <a:ext cx="1634486" cy="369332"/>
          </a:xfrm>
          <a:prstGeom prst="rect">
            <a:avLst/>
          </a:prstGeom>
          <a:noFill/>
        </p:spPr>
        <p:txBody>
          <a:bodyPr wrap="none" rtlCol="0">
            <a:spAutoFit/>
          </a:bodyPr>
          <a:lstStyle/>
          <a:p>
            <a:pPr algn="ctr"/>
            <a:r>
              <a:rPr lang="en-US" altLang="zh-CN" dirty="0" smtClean="0">
                <a:solidFill>
                  <a:srgbClr val="C00000"/>
                </a:solidFill>
                <a:latin typeface="微软雅黑" panose="020B0503020204020204" pitchFamily="34" charset="-122"/>
                <a:ea typeface="微软雅黑" panose="020B0503020204020204" pitchFamily="34" charset="-122"/>
              </a:rPr>
              <a:t>DIFFICULTIES</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726686" y="3004546"/>
            <a:ext cx="1882310" cy="369332"/>
          </a:xfrm>
          <a:prstGeom prst="rect">
            <a:avLst/>
          </a:prstGeom>
          <a:noFill/>
        </p:spPr>
        <p:txBody>
          <a:bodyPr wrap="none" rtlCol="0">
            <a:spAutoFit/>
          </a:bodyPr>
          <a:lstStyle/>
          <a:p>
            <a:pPr algn="ctr"/>
            <a:r>
              <a:rPr lang="en-US" altLang="zh-CN" dirty="0" smtClean="0">
                <a:solidFill>
                  <a:srgbClr val="C00000"/>
                </a:solidFill>
                <a:latin typeface="微软雅黑" panose="020B0503020204020204" pitchFamily="34" charset="-122"/>
                <a:ea typeface="微软雅黑" panose="020B0503020204020204" pitchFamily="34" charset="-122"/>
              </a:rPr>
              <a:t>JOB SUMMARY</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3" name="椭圆 22"/>
          <p:cNvSpPr/>
          <p:nvPr/>
        </p:nvSpPr>
        <p:spPr>
          <a:xfrm>
            <a:off x="4171555" y="25805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71555" y="301787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4465443" y="3455234"/>
            <a:ext cx="954107"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感谢语</a:t>
            </a:r>
            <a:endParaRPr lang="zh-CN" altLang="en-US" sz="2000" b="1" dirty="0">
              <a:latin typeface="微软雅黑" panose="020B0503020204020204" pitchFamily="34" charset="-122"/>
              <a:ea typeface="微软雅黑" panose="020B0503020204020204" pitchFamily="34" charset="-122"/>
            </a:endParaRPr>
          </a:p>
        </p:txBody>
      </p:sp>
      <p:sp>
        <p:nvSpPr>
          <p:cNvPr id="28" name="TextBox 27"/>
          <p:cNvSpPr txBox="1"/>
          <p:nvPr/>
        </p:nvSpPr>
        <p:spPr>
          <a:xfrm>
            <a:off x="5726686" y="3446252"/>
            <a:ext cx="1336008" cy="369332"/>
          </a:xfrm>
          <a:prstGeom prst="rect">
            <a:avLst/>
          </a:prstGeom>
          <a:noFill/>
        </p:spPr>
        <p:txBody>
          <a:bodyPr wrap="none"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Thank you</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9" name="椭圆 28"/>
          <p:cNvSpPr/>
          <p:nvPr/>
        </p:nvSpPr>
        <p:spPr>
          <a:xfrm>
            <a:off x="4171555" y="348361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3"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问题难点</a:t>
            </a:r>
            <a:endParaRPr lang="en-US" altLang="zh-CN" sz="2000" b="1" spc="300" dirty="0" smtClean="0">
              <a:latin typeface="微软雅黑" panose="020B0503020204020204" pitchFamily="34" charset="-122"/>
              <a:ea typeface="微软雅黑" panose="020B0503020204020204" pitchFamily="34" charset="-122"/>
            </a:endParaRPr>
          </a:p>
        </p:txBody>
      </p:sp>
      <p:sp>
        <p:nvSpPr>
          <p:cNvPr id="27" name="TextBox 26"/>
          <p:cNvSpPr txBox="1"/>
          <p:nvPr/>
        </p:nvSpPr>
        <p:spPr>
          <a:xfrm>
            <a:off x="2372946" y="208110"/>
            <a:ext cx="1888402"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DIFFICULTIES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273433" y="29156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82018" y="2960176"/>
            <a:ext cx="2040943" cy="461665"/>
          </a:xfrm>
          <a:prstGeom prst="rect">
            <a:avLst/>
          </a:prstGeom>
          <a:noFill/>
          <a:ln>
            <a:noFill/>
          </a:ln>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调</a:t>
            </a:r>
            <a:r>
              <a:rPr lang="zh-CN" altLang="en-US" sz="2400" b="1" dirty="0" smtClean="0">
                <a:solidFill>
                  <a:srgbClr val="C00000"/>
                </a:solidFill>
                <a:latin typeface="微软雅黑" panose="020B0503020204020204" pitchFamily="34" charset="-122"/>
                <a:ea typeface="微软雅黑" panose="020B0503020204020204" pitchFamily="34" charset="-122"/>
              </a:rPr>
              <a:t>参缺乏经验</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975500" y="2920604"/>
            <a:ext cx="2339102" cy="461665"/>
          </a:xfrm>
          <a:prstGeom prst="rect">
            <a:avLst/>
          </a:prstGeom>
          <a:noFill/>
          <a:ln>
            <a:noFill/>
          </a:ln>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移动</a:t>
            </a:r>
            <a:r>
              <a:rPr lang="zh-CN" altLang="en-US" sz="2400" b="1" dirty="0" smtClean="0">
                <a:solidFill>
                  <a:srgbClr val="C00000"/>
                </a:solidFill>
                <a:latin typeface="微软雅黑" panose="020B0503020204020204" pitchFamily="34" charset="-122"/>
                <a:ea typeface="微软雅黑" panose="020B0503020204020204" pitchFamily="34" charset="-122"/>
              </a:rPr>
              <a:t>端环境配置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784268" y="1633454"/>
            <a:ext cx="2339102" cy="461665"/>
          </a:xfrm>
          <a:prstGeom prst="rect">
            <a:avLst/>
          </a:prstGeom>
          <a:noFill/>
          <a:ln>
            <a:noFill/>
          </a:ln>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数据集相似度高</a:t>
            </a:r>
            <a:endParaRPr lang="en-US" altLang="zh-CN" sz="2400" b="1" dirty="0" smtClean="0">
              <a:solidFill>
                <a:srgbClr val="C00000"/>
              </a:solidFill>
              <a:latin typeface="微软雅黑" panose="020B0503020204020204" pitchFamily="34" charset="-122"/>
              <a:ea typeface="微软雅黑" panose="020B0503020204020204" pitchFamily="34" charset="-122"/>
            </a:endParaRPr>
          </a:p>
        </p:txBody>
      </p:sp>
      <p:sp>
        <p:nvSpPr>
          <p:cNvPr id="54" name="椭圆 34"/>
          <p:cNvSpPr/>
          <p:nvPr/>
        </p:nvSpPr>
        <p:spPr>
          <a:xfrm rot="10800000">
            <a:off x="3271788" y="1248229"/>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5400000">
            <a:off x="3475991" y="2475297"/>
            <a:ext cx="1061672" cy="1379360"/>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34"/>
          <p:cNvSpPr/>
          <p:nvPr/>
        </p:nvSpPr>
        <p:spPr>
          <a:xfrm>
            <a:off x="4703672" y="2309902"/>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rot="16200000">
            <a:off x="4508274" y="1051285"/>
            <a:ext cx="1061672" cy="1379360"/>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3" name="TextBox 52"/>
          <p:cNvSpPr txBox="1"/>
          <p:nvPr/>
        </p:nvSpPr>
        <p:spPr>
          <a:xfrm>
            <a:off x="5883134" y="1658484"/>
            <a:ext cx="2031325" cy="461665"/>
          </a:xfrm>
          <a:prstGeom prst="rect">
            <a:avLst/>
          </a:prstGeom>
          <a:noFill/>
          <a:ln>
            <a:noFill/>
          </a:ln>
        </p:spPr>
        <p:txBody>
          <a:bodyPr wrap="none" rtlCol="0">
            <a:spAutoFit/>
          </a:bodyPr>
          <a:lstStyle/>
          <a:p>
            <a:r>
              <a:rPr lang="zh-CN" altLang="en-US" sz="2400" b="1" dirty="0" smtClean="0">
                <a:solidFill>
                  <a:srgbClr val="C00000"/>
                </a:solidFill>
                <a:latin typeface="微软雅黑" panose="020B0503020204020204" pitchFamily="34" charset="-122"/>
                <a:ea typeface="微软雅黑" panose="020B0503020204020204" pitchFamily="34" charset="-122"/>
              </a:rPr>
              <a:t>数据集规模小</a:t>
            </a:r>
            <a:endParaRPr lang="en-US" altLang="zh-CN" sz="2400" b="1" dirty="0" smtClean="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06317132"/>
      </p:ext>
    </p:extLst>
  </p:cSld>
  <p:clrMapOvr>
    <a:masterClrMapping/>
  </p:clrMapOvr>
  <p:transition spd="slow" advTm="0">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3"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工作总结</a:t>
            </a:r>
            <a:endParaRPr lang="en-US" altLang="zh-CN" sz="2000" b="1" spc="300" dirty="0" smtClean="0">
              <a:latin typeface="微软雅黑" panose="020B0503020204020204" pitchFamily="34" charset="-122"/>
              <a:ea typeface="微软雅黑" panose="020B0503020204020204" pitchFamily="34" charset="-122"/>
            </a:endParaRPr>
          </a:p>
        </p:txBody>
      </p:sp>
      <p:sp>
        <p:nvSpPr>
          <p:cNvPr id="27" name="TextBox 26"/>
          <p:cNvSpPr txBox="1"/>
          <p:nvPr/>
        </p:nvSpPr>
        <p:spPr>
          <a:xfrm>
            <a:off x="2302287" y="215167"/>
            <a:ext cx="1467068" cy="400110"/>
          </a:xfrm>
          <a:prstGeom prst="rect">
            <a:avLst/>
          </a:prstGeom>
          <a:noFill/>
        </p:spPr>
        <p:txBody>
          <a:bodyPr wrap="non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创新</a:t>
            </a:r>
            <a:r>
              <a:rPr lang="zh-CN" altLang="en-US" sz="2000" b="1" dirty="0" smtClean="0">
                <a:solidFill>
                  <a:srgbClr val="C00000"/>
                </a:solidFill>
                <a:latin typeface="微软雅黑" panose="020B0503020204020204" pitchFamily="34" charset="-122"/>
                <a:ea typeface="微软雅黑" panose="020B0503020204020204" pitchFamily="34" charset="-122"/>
              </a:rPr>
              <a:t>与不足</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183754"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 name="矩形 1"/>
          <p:cNvSpPr/>
          <p:nvPr/>
        </p:nvSpPr>
        <p:spPr>
          <a:xfrm>
            <a:off x="3596160" y="912944"/>
            <a:ext cx="4572000" cy="1384995"/>
          </a:xfrm>
          <a:prstGeom prst="rect">
            <a:avLst/>
          </a:prstGeom>
        </p:spPr>
        <p:txBody>
          <a:bodyPr>
            <a:spAutoFit/>
          </a:bodyPr>
          <a:lstStyle/>
          <a:p>
            <a:pPr marL="285750" indent="-285750">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图像层面</a:t>
            </a:r>
            <a:endParaRPr lang="en-US" altLang="zh-CN" sz="28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方便经济</a:t>
            </a:r>
            <a:endParaRPr lang="en-US" altLang="zh-CN" sz="28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具有一定的参考价值</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3596160" y="2571750"/>
            <a:ext cx="4782078" cy="2031325"/>
          </a:xfrm>
          <a:prstGeom prst="rect">
            <a:avLst/>
          </a:prstGeom>
        </p:spPr>
        <p:txBody>
          <a:bodyPr wrap="none">
            <a:spAutoFit/>
          </a:bodyPr>
          <a:lstStyle/>
          <a:p>
            <a:pPr marL="285750" lvl="0" indent="-285750" algn="just">
              <a:lnSpc>
                <a:spcPct val="150000"/>
              </a:lnSpc>
              <a:spcAft>
                <a:spcPts val="0"/>
              </a:spcAft>
              <a:buFont typeface="Arial" panose="020B0604020202020204" pitchFamily="34" charset="0"/>
              <a:buChar char="•"/>
            </a:pPr>
            <a:r>
              <a:rPr lang="zh-CN" altLang="zh-CN" sz="2800" b="1" dirty="0">
                <a:latin typeface="微软雅黑" panose="020B0503020204020204" pitchFamily="34" charset="-122"/>
                <a:ea typeface="微软雅黑" panose="020B0503020204020204" pitchFamily="34" charset="-122"/>
                <a:cs typeface="宋体" panose="02010600030101010101" pitchFamily="2" charset="-122"/>
              </a:rPr>
              <a:t>实时检测分类结果变化</a:t>
            </a:r>
            <a:r>
              <a:rPr lang="zh-CN" altLang="zh-CN" sz="2800" b="1" dirty="0" smtClean="0">
                <a:latin typeface="微软雅黑" panose="020B0503020204020204" pitchFamily="34" charset="-122"/>
                <a:ea typeface="微软雅黑" panose="020B0503020204020204" pitchFamily="34" charset="-122"/>
                <a:cs typeface="宋体" panose="02010600030101010101" pitchFamily="2" charset="-122"/>
              </a:rPr>
              <a:t>较大</a:t>
            </a:r>
            <a:endParaRPr lang="en-US" altLang="zh-CN" sz="2800" b="1" dirty="0" smtClean="0">
              <a:latin typeface="微软雅黑" panose="020B0503020204020204" pitchFamily="34" charset="-122"/>
              <a:ea typeface="微软雅黑" panose="020B0503020204020204" pitchFamily="34" charset="-122"/>
              <a:cs typeface="宋体" panose="02010600030101010101" pitchFamily="2" charset="-122"/>
            </a:endParaRPr>
          </a:p>
          <a:p>
            <a:pPr marL="285750" lvl="0" indent="-285750" algn="just">
              <a:lnSpc>
                <a:spcPct val="150000"/>
              </a:lnSpc>
              <a:spcAft>
                <a:spcPts val="0"/>
              </a:spcAft>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cs typeface="宋体" panose="02010600030101010101" pitchFamily="2" charset="-122"/>
              </a:rPr>
              <a:t>只适用</a:t>
            </a:r>
            <a:r>
              <a:rPr lang="en-US" altLang="zh-CN" sz="2800" b="1" dirty="0" smtClean="0">
                <a:latin typeface="微软雅黑" panose="020B0503020204020204" pitchFamily="34" charset="-122"/>
                <a:ea typeface="微软雅黑" panose="020B0503020204020204" pitchFamily="34" charset="-122"/>
                <a:cs typeface="宋体" panose="02010600030101010101" pitchFamily="2" charset="-122"/>
              </a:rPr>
              <a:t>android</a:t>
            </a:r>
            <a:r>
              <a:rPr lang="zh-CN" altLang="en-US" sz="2800" b="1" dirty="0" smtClean="0">
                <a:latin typeface="微软雅黑" panose="020B0503020204020204" pitchFamily="34" charset="-122"/>
                <a:ea typeface="微软雅黑" panose="020B0503020204020204" pitchFamily="34" charset="-122"/>
                <a:cs typeface="宋体" panose="02010600030101010101" pitchFamily="2" charset="-122"/>
              </a:rPr>
              <a:t>移动端</a:t>
            </a:r>
            <a:endParaRPr lang="en-US" altLang="zh-CN" sz="2800" b="1" dirty="0" smtClean="0">
              <a:latin typeface="微软雅黑" panose="020B0503020204020204" pitchFamily="34" charset="-122"/>
              <a:ea typeface="微软雅黑" panose="020B0503020204020204" pitchFamily="34" charset="-122"/>
              <a:cs typeface="宋体" panose="02010600030101010101" pitchFamily="2" charset="-122"/>
            </a:endParaRPr>
          </a:p>
          <a:p>
            <a:pPr marL="285750" lvl="0" indent="-285750" algn="just">
              <a:lnSpc>
                <a:spcPct val="150000"/>
              </a:lnSpc>
              <a:spcAft>
                <a:spcPts val="0"/>
              </a:spcAft>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cs typeface="宋体" panose="02010600030101010101" pitchFamily="2" charset="-122"/>
              </a:rPr>
              <a:t>算法优化</a:t>
            </a:r>
            <a:endParaRPr lang="zh-CN" altLang="zh-CN" sz="28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矩形 29"/>
          <p:cNvSpPr/>
          <p:nvPr/>
        </p:nvSpPr>
        <p:spPr>
          <a:xfrm>
            <a:off x="1566594" y="1262013"/>
            <a:ext cx="984543"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创新</a:t>
            </a:r>
          </a:p>
        </p:txBody>
      </p:sp>
      <p:sp>
        <p:nvSpPr>
          <p:cNvPr id="31" name="矩形 30"/>
          <p:cNvSpPr/>
          <p:nvPr/>
        </p:nvSpPr>
        <p:spPr>
          <a:xfrm>
            <a:off x="1566594" y="3325802"/>
            <a:ext cx="984543"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不足</a:t>
            </a:r>
          </a:p>
        </p:txBody>
      </p:sp>
    </p:spTree>
    <p:custDataLst>
      <p:tags r:id="rId1"/>
    </p:custDataLst>
    <p:extLst>
      <p:ext uri="{BB962C8B-B14F-4D97-AF65-F5344CB8AC3E}">
        <p14:creationId xmlns:p14="http://schemas.microsoft.com/office/powerpoint/2010/main" val="2240816353"/>
      </p:ext>
    </p:extLst>
  </p:cSld>
  <p:clrMapOvr>
    <a:masterClrMapping/>
  </p:clrMapOvr>
  <p:transition spd="slow" advTm="0">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443719" y="872806"/>
            <a:ext cx="6436704" cy="3416320"/>
          </a:xfrm>
          <a:prstGeom prst="rect">
            <a:avLst/>
          </a:prstGeom>
        </p:spPr>
        <p:txBody>
          <a:bodyPr wrap="square">
            <a:spAutoFit/>
          </a:bodyPr>
          <a:lstStyle/>
          <a:p>
            <a:pPr>
              <a:lnSpc>
                <a:spcPct val="150000"/>
              </a:lnSpc>
              <a:defRPr/>
            </a:pPr>
            <a:r>
              <a:rPr lang="zh-CN" altLang="en-US" b="1" kern="0" dirty="0" smtClean="0">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a:t>
            </a:r>
            <a:r>
              <a:rPr lang="zh-CN" altLang="en-US" b="1" kern="0" dirty="0" smtClean="0">
                <a:latin typeface="微软雅黑" panose="020B0503020204020204" pitchFamily="34" charset="-122"/>
                <a:ea typeface="微软雅黑" panose="020B0503020204020204" pitchFamily="34" charset="-122"/>
              </a:rPr>
              <a:t>导师董军宇老师</a:t>
            </a:r>
            <a:r>
              <a:rPr lang="zh-CN" altLang="en-US" b="1" kern="0" dirty="0" smtClean="0">
                <a:latin typeface="微软雅黑" panose="020B0503020204020204" pitchFamily="34" charset="-122"/>
                <a:ea typeface="微软雅黑" panose="020B0503020204020204" pitchFamily="34" charset="-122"/>
              </a:rPr>
              <a:t>与高颖学姐</a:t>
            </a:r>
            <a:r>
              <a:rPr lang="zh-CN" altLang="en-US" b="1" kern="0" dirty="0" smtClean="0">
                <a:latin typeface="微软雅黑" panose="020B0503020204020204" pitchFamily="34" charset="-122"/>
                <a:ea typeface="微软雅黑" panose="020B0503020204020204" pitchFamily="34" charset="-122"/>
              </a:rPr>
              <a:t>，</a:t>
            </a:r>
            <a:r>
              <a:rPr lang="zh-CN" altLang="en-US" b="1" dirty="0">
                <a:latin typeface="微软雅黑" pitchFamily="34" charset="-122"/>
                <a:ea typeface="微软雅黑" pitchFamily="34" charset="-122"/>
              </a:rPr>
              <a:t>董</a:t>
            </a:r>
            <a:r>
              <a:rPr lang="zh-CN" altLang="en-US" b="1" dirty="0" smtClean="0">
                <a:latin typeface="微软雅黑" pitchFamily="34" charset="-122"/>
                <a:ea typeface="微软雅黑" pitchFamily="34" charset="-122"/>
              </a:rPr>
              <a:t>老师</a:t>
            </a:r>
            <a:r>
              <a:rPr lang="zh-CN" altLang="en-US" b="1" dirty="0">
                <a:latin typeface="微软雅黑" pitchFamily="34" charset="-122"/>
                <a:ea typeface="微软雅黑" pitchFamily="34" charset="-122"/>
              </a:rPr>
              <a:t>对该论文从选题，构思到最后定稿的各个环节给予细心指引与教导</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高颖学姐对我有关毕业设计出现的疑惑进行耐心解答，使</a:t>
            </a:r>
            <a:r>
              <a:rPr lang="zh-CN" altLang="en-US" b="1" dirty="0">
                <a:latin typeface="微软雅黑" pitchFamily="34" charset="-122"/>
                <a:ea typeface="微软雅黑" pitchFamily="34" charset="-122"/>
              </a:rPr>
              <a:t>我得以最终完成毕业论文</a:t>
            </a:r>
            <a:r>
              <a:rPr lang="zh-CN" altLang="en-US" b="1" dirty="0" smtClean="0">
                <a:latin typeface="微软雅黑" pitchFamily="34" charset="-122"/>
                <a:ea typeface="微软雅黑" pitchFamily="34" charset="-122"/>
              </a:rPr>
              <a:t>设计</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        </a:t>
            </a:r>
          </a:p>
          <a:p>
            <a:pPr>
              <a:lnSpc>
                <a:spcPct val="15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最后</a:t>
            </a:r>
            <a:r>
              <a:rPr lang="zh-CN" altLang="en-US" b="1" dirty="0">
                <a:latin typeface="微软雅黑" pitchFamily="34" charset="-122"/>
                <a:ea typeface="微软雅黑" pitchFamily="34" charset="-122"/>
              </a:rPr>
              <a:t>，我要向百忙之中抽时间对本文进行审阅，评议和参与本人论文答辩的各位老师表示</a:t>
            </a:r>
            <a:r>
              <a:rPr lang="zh-CN" altLang="en-US" b="1" dirty="0" smtClean="0">
                <a:latin typeface="微软雅黑" pitchFamily="34" charset="-122"/>
                <a:ea typeface="微软雅黑" pitchFamily="34" charset="-122"/>
              </a:rPr>
              <a:t>感谢</a:t>
            </a:r>
            <a:r>
              <a:rPr lang="zh-CN" altLang="en-US" b="1" dirty="0">
                <a:latin typeface="微软雅黑" pitchFamily="34" charset="-122"/>
                <a:ea typeface="微软雅黑" pitchFamily="34" charset="-122"/>
              </a:rPr>
              <a:t>！</a:t>
            </a:r>
            <a:endParaRPr lang="zh-CN" altLang="en-US" b="1" kern="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感谢语</a:t>
            </a:r>
            <a:endParaRPr lang="zh-CN" altLang="en-US" sz="2000" b="1" spc="300" dirty="0">
              <a:latin typeface="微软雅黑" panose="020B0503020204020204" pitchFamily="34" charset="-122"/>
              <a:ea typeface="微软雅黑" panose="020B0503020204020204" pitchFamily="34" charset="-122"/>
            </a:endParaRPr>
          </a:p>
        </p:txBody>
      </p:sp>
      <p:sp>
        <p:nvSpPr>
          <p:cNvPr id="8" name="TextBox 7"/>
          <p:cNvSpPr txBox="1"/>
          <p:nvPr/>
        </p:nvSpPr>
        <p:spPr>
          <a:xfrm>
            <a:off x="2009586" y="213164"/>
            <a:ext cx="1533241"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Thank you</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988179" y="30208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smtClean="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smtClean="0">
                <a:latin typeface="微软雅黑" pitchFamily="34" charset="-122"/>
                <a:ea typeface="微软雅黑" pitchFamily="34" charset="-122"/>
              </a:rPr>
              <a:t>演示完毕</a:t>
            </a:r>
            <a:endParaRPr lang="en-US" altLang="zh-CN" sz="4600" dirty="0" smtClean="0">
              <a:latin typeface="微软雅黑" pitchFamily="34" charset="-122"/>
              <a:ea typeface="微软雅黑" pitchFamily="34" charset="-122"/>
            </a:endParaRPr>
          </a:p>
          <a:p>
            <a:r>
              <a:rPr lang="zh-CN" altLang="en-US" sz="4600" dirty="0" smtClean="0">
                <a:latin typeface="微软雅黑" pitchFamily="34" charset="-122"/>
                <a:ea typeface="微软雅黑" pitchFamily="34" charset="-122"/>
              </a:rPr>
              <a:t>感谢观看</a:t>
            </a:r>
            <a:endParaRPr lang="en-US" altLang="zh-CN" sz="4600" dirty="0" smtClean="0">
              <a:latin typeface="微软雅黑" pitchFamily="34" charset="-122"/>
              <a:ea typeface="微软雅黑"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extLst>
      <p:ext uri="{BB962C8B-B14F-4D97-AF65-F5344CB8AC3E}">
        <p14:creationId xmlns:p14="http://schemas.microsoft.com/office/powerpoint/2010/main" val="2158160285"/>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 y="406385"/>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课</a:t>
            </a:r>
            <a:r>
              <a:rPr lang="zh-CN" altLang="en-US" sz="2000" b="1" spc="300" dirty="0" smtClean="0">
                <a:latin typeface="微软雅黑" panose="020B0503020204020204" pitchFamily="34" charset="-122"/>
                <a:ea typeface="微软雅黑" panose="020B0503020204020204" pitchFamily="34" charset="-122"/>
              </a:rPr>
              <a:t>题</a:t>
            </a:r>
            <a:r>
              <a:rPr lang="zh-CN" altLang="en-US" sz="2000" b="1" spc="300" dirty="0" smtClean="0">
                <a:latin typeface="微软雅黑" panose="020B0503020204020204" pitchFamily="34" charset="-122"/>
                <a:ea typeface="微软雅黑" panose="020B0503020204020204" pitchFamily="34" charset="-122"/>
              </a:rPr>
              <a:t>背景</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89122" y="195490"/>
            <a:ext cx="1210588" cy="400110"/>
          </a:xfrm>
          <a:prstGeom prst="rect">
            <a:avLst/>
          </a:prstGeom>
          <a:noFill/>
        </p:spPr>
        <p:txBody>
          <a:bodyPr wrap="non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理论背景</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6909553" y="3010963"/>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231410" y="1071162"/>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2" name="组合 21"/>
          <p:cNvGrpSpPr/>
          <p:nvPr/>
        </p:nvGrpSpPr>
        <p:grpSpPr>
          <a:xfrm>
            <a:off x="2872660" y="1327501"/>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深度学习促进了计算机交叉学科的广泛开展，例如医学、心理学、基因研究、物理学等多个交叉领域。深度学习解决实际问题的便捷性直接决定了其在人工智能领域中独一无二的地位。</a:t>
              </a:r>
              <a:endParaRPr lang="zh-CN" altLang="en-US" dirty="0">
                <a:solidFill>
                  <a:schemeClr val="tx1"/>
                </a:solidFill>
              </a:endParaRPr>
            </a:p>
          </p:txBody>
        </p:sp>
      </p:grpSp>
      <p:grpSp>
        <p:nvGrpSpPr>
          <p:cNvPr id="30" name="组合 29"/>
          <p:cNvGrpSpPr/>
          <p:nvPr/>
        </p:nvGrpSpPr>
        <p:grpSpPr>
          <a:xfrm>
            <a:off x="784268" y="3086561"/>
            <a:ext cx="5638067" cy="1602427"/>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3184167" y="1596561"/>
            <a:ext cx="47529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endParaRPr lang="en-US" altLang="zh-CN" sz="1000" b="1" dirty="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1249089" y="1446602"/>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itchFamily="34" charset="-122"/>
                <a:ea typeface="微软雅黑" pitchFamily="34" charset="-122"/>
              </a:rPr>
              <a:t>深度学习</a:t>
            </a:r>
          </a:p>
        </p:txBody>
      </p:sp>
      <p:sp>
        <p:nvSpPr>
          <p:cNvPr id="39" name="TextBox 31"/>
          <p:cNvSpPr>
            <a:spLocks noChangeArrowheads="1"/>
          </p:cNvSpPr>
          <p:nvPr/>
        </p:nvSpPr>
        <p:spPr bwMode="auto">
          <a:xfrm>
            <a:off x="7219951" y="3350895"/>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卷积网络</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1059877" y="3195276"/>
            <a:ext cx="510456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dirty="0" smtClean="0">
                <a:solidFill>
                  <a:schemeClr val="bg1"/>
                </a:solidFill>
                <a:latin typeface="微软雅黑" pitchFamily="34" charset="-122"/>
                <a:ea typeface="微软雅黑" pitchFamily="34" charset="-122"/>
                <a:sym typeface="微软雅黑" pitchFamily="34" charset="-122"/>
              </a:rPr>
              <a:t>卷积神经网络作为深度学习的重要算法之一，由于参数共享机制，大大减少神经网络参数的个数，推动了深度学习在图像应用领域取得突破性进展，同时，学者提出轻量化卷积模型以适用移动端、嵌入端深度学习应用。</a:t>
            </a:r>
            <a:endParaRPr lang="en-US" altLang="zh-CN" b="1" dirty="0">
              <a:solidFill>
                <a:srgbClr val="C1DCED"/>
              </a:solidFill>
              <a:latin typeface="微软雅黑" pitchFamily="34" charset="-122"/>
              <a:ea typeface="微软雅黑" pitchFamily="34" charset="-122"/>
              <a:sym typeface="微软雅黑"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9" y="-90923"/>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研究现状</a:t>
            </a:r>
            <a:endParaRPr lang="zh-CN" altLang="en-US" sz="2000" b="1" spc="300" dirty="0">
              <a:latin typeface="微软雅黑" panose="020B0503020204020204" pitchFamily="34" charset="-122"/>
              <a:ea typeface="微软雅黑" panose="020B0503020204020204" pitchFamily="34" charset="-122"/>
            </a:endParaRPr>
          </a:p>
        </p:txBody>
      </p:sp>
      <p:sp>
        <p:nvSpPr>
          <p:cNvPr id="27" name="TextBox 26"/>
          <p:cNvSpPr txBox="1"/>
          <p:nvPr/>
        </p:nvSpPr>
        <p:spPr>
          <a:xfrm>
            <a:off x="2309430" y="190533"/>
            <a:ext cx="1723549" cy="400110"/>
          </a:xfrm>
          <a:prstGeom prst="rect">
            <a:avLst/>
          </a:prstGeom>
          <a:noFill/>
        </p:spPr>
        <p:txBody>
          <a:bodyPr wrap="non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品级分类现状</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446688" y="1320713"/>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380040" y="3498714"/>
            <a:ext cx="59348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914948" y="868462"/>
            <a:ext cx="3331295" cy="923322"/>
          </a:xfrm>
          <a:prstGeom prst="rect">
            <a:avLst/>
          </a:prstGeom>
        </p:spPr>
        <p:txBody>
          <a:bodyPr wrap="square" lIns="91431" tIns="45716" rIns="91431" bIns="45716">
            <a:spAutoFit/>
          </a:bodyPr>
          <a:lstStyle/>
          <a:p>
            <a:r>
              <a:rPr lang="zh-CN" altLang="en-US" b="1" dirty="0" smtClean="0">
                <a:latin typeface="微软雅黑" pitchFamily="34" charset="-122"/>
                <a:ea typeface="微软雅黑" pitchFamily="34" charset="-122"/>
              </a:rPr>
              <a:t>美国自</a:t>
            </a:r>
            <a:r>
              <a:rPr lang="en-US" altLang="zh-CN" b="1" dirty="0" smtClean="0">
                <a:latin typeface="微软雅黑" pitchFamily="34" charset="-122"/>
                <a:ea typeface="微软雅黑" pitchFamily="34" charset="-122"/>
              </a:rPr>
              <a:t>1991</a:t>
            </a:r>
            <a:r>
              <a:rPr lang="zh-CN" altLang="en-US" b="1" dirty="0" smtClean="0">
                <a:latin typeface="微软雅黑" pitchFamily="34" charset="-122"/>
                <a:ea typeface="微软雅黑" pitchFamily="34" charset="-122"/>
              </a:rPr>
              <a:t>年便开始使用</a:t>
            </a:r>
            <a:r>
              <a:rPr lang="en-US" altLang="zh-CN" b="1" dirty="0" smtClean="0">
                <a:latin typeface="微软雅黑" pitchFamily="34" charset="-122"/>
                <a:ea typeface="微软雅黑" pitchFamily="34" charset="-122"/>
              </a:rPr>
              <a:t>HVI</a:t>
            </a:r>
            <a:r>
              <a:rPr lang="zh-CN" altLang="en-US" b="1" dirty="0" smtClean="0">
                <a:latin typeface="微软雅黑" pitchFamily="34" charset="-122"/>
                <a:ea typeface="微软雅黑" pitchFamily="34" charset="-122"/>
              </a:rPr>
              <a:t>设备进行棉花质检，后续又开发了其他设备用于检测棉纤维</a:t>
            </a:r>
            <a:endParaRPr lang="en-US" altLang="zh-CN" b="1" dirty="0" smtClean="0">
              <a:latin typeface="微软雅黑" pitchFamily="34" charset="-122"/>
              <a:ea typeface="微软雅黑" pitchFamily="34" charset="-122"/>
            </a:endParaRPr>
          </a:p>
        </p:txBody>
      </p:sp>
      <p:sp>
        <p:nvSpPr>
          <p:cNvPr id="43" name="矩形 47"/>
          <p:cNvSpPr>
            <a:spLocks noChangeArrowheads="1"/>
          </p:cNvSpPr>
          <p:nvPr/>
        </p:nvSpPr>
        <p:spPr bwMode="auto">
          <a:xfrm>
            <a:off x="4932040" y="1369458"/>
            <a:ext cx="3043238" cy="29597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endParaRPr lang="en-US" altLang="zh-CN" sz="1000" dirty="0"/>
          </a:p>
        </p:txBody>
      </p:sp>
      <p:sp>
        <p:nvSpPr>
          <p:cNvPr id="47" name="椭圆 46"/>
          <p:cNvSpPr/>
          <p:nvPr/>
        </p:nvSpPr>
        <p:spPr>
          <a:xfrm>
            <a:off x="2219513" y="1104235"/>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062020" y="33286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74" name="矩形 47"/>
          <p:cNvSpPr>
            <a:spLocks noChangeArrowheads="1"/>
          </p:cNvSpPr>
          <p:nvPr/>
        </p:nvSpPr>
        <p:spPr bwMode="auto">
          <a:xfrm>
            <a:off x="4914947" y="197007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smtClean="0"/>
              <a:t>山东出入境检验检疫局使用</a:t>
            </a:r>
            <a:r>
              <a:rPr lang="zh-CN" altLang="en-US" sz="1800" b="1" dirty="0"/>
              <a:t>度量</a:t>
            </a:r>
            <a:r>
              <a:rPr lang="zh-CN" altLang="en-US" sz="1800" b="1" dirty="0" smtClean="0"/>
              <a:t>学习等技术，将</a:t>
            </a:r>
            <a:r>
              <a:rPr lang="zh-CN" altLang="en-US" sz="1800" b="1" dirty="0"/>
              <a:t>棉花图像分类的误差率</a:t>
            </a:r>
            <a:r>
              <a:rPr lang="zh-CN" altLang="en-US" sz="1800" b="1" dirty="0" smtClean="0"/>
              <a:t>减小</a:t>
            </a:r>
            <a:r>
              <a:rPr lang="en-US" altLang="zh-CN" sz="1800" b="1" dirty="0" smtClean="0"/>
              <a:t>1.32%</a:t>
            </a:r>
            <a:endParaRPr lang="en-US" altLang="zh-CN" sz="1800" b="1" dirty="0"/>
          </a:p>
        </p:txBody>
      </p:sp>
      <p:sp>
        <p:nvSpPr>
          <p:cNvPr id="80" name="矩形 47"/>
          <p:cNvSpPr>
            <a:spLocks noChangeArrowheads="1"/>
          </p:cNvSpPr>
          <p:nvPr/>
        </p:nvSpPr>
        <p:spPr bwMode="auto">
          <a:xfrm>
            <a:off x="4914948" y="3048188"/>
            <a:ext cx="3696703"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北京工业大学信息部</a:t>
            </a:r>
            <a:r>
              <a:rPr lang="zh-CN" altLang="en-US" sz="1800" b="1" dirty="0" smtClean="0"/>
              <a:t>使用</a:t>
            </a:r>
            <a:r>
              <a:rPr lang="en-US" altLang="zh-CN" sz="1800" b="1" dirty="0" err="1" smtClean="0"/>
              <a:t>AlexNet</a:t>
            </a:r>
            <a:r>
              <a:rPr lang="zh-CN" altLang="en-US" sz="1800" b="1" dirty="0" smtClean="0"/>
              <a:t>分类</a:t>
            </a:r>
            <a:r>
              <a:rPr lang="zh-CN" altLang="en-US" sz="1800" b="1" dirty="0"/>
              <a:t>算法学习不同时期棉花图像特征</a:t>
            </a:r>
            <a:r>
              <a:rPr lang="zh-CN" altLang="en-US" sz="1800" b="1" dirty="0" smtClean="0"/>
              <a:t>，检测</a:t>
            </a:r>
            <a:r>
              <a:rPr lang="zh-CN" altLang="en-US" sz="1800" b="1" dirty="0"/>
              <a:t>棉花发育期。</a:t>
            </a:r>
            <a:endParaRPr lang="en-US" altLang="zh-CN" sz="1800" b="1" dirty="0"/>
          </a:p>
        </p:txBody>
      </p:sp>
      <p:sp>
        <p:nvSpPr>
          <p:cNvPr id="85" name="矩形 47"/>
          <p:cNvSpPr>
            <a:spLocks noChangeArrowheads="1"/>
          </p:cNvSpPr>
          <p:nvPr/>
        </p:nvSpPr>
        <p:spPr bwMode="auto">
          <a:xfrm>
            <a:off x="4932040" y="4129255"/>
            <a:ext cx="3696702" cy="923322"/>
          </a:xfrm>
          <a:prstGeom prst="rect">
            <a:avLst/>
          </a:prstGeom>
          <a:noFill/>
          <a:ln>
            <a:noFill/>
          </a:ln>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b="1" dirty="0"/>
              <a:t>相关学者提出人工神经网络与模糊逻辑结合，使用</a:t>
            </a:r>
            <a:r>
              <a:rPr lang="en-US" altLang="zh-CN" sz="1800" b="1" dirty="0"/>
              <a:t>HVI</a:t>
            </a:r>
            <a:r>
              <a:rPr lang="zh-CN" altLang="en-US" sz="1800" b="1" dirty="0"/>
              <a:t>光纤测试训练神经模糊推理系统</a:t>
            </a:r>
            <a:endParaRPr lang="en-US" altLang="zh-CN" sz="1800" b="1"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92" y="2091354"/>
            <a:ext cx="2404990" cy="1683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文本框 2"/>
          <p:cNvSpPr txBox="1"/>
          <p:nvPr/>
        </p:nvSpPr>
        <p:spPr>
          <a:xfrm>
            <a:off x="3936198" y="882222"/>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t>仪器检测</a:t>
            </a:r>
          </a:p>
        </p:txBody>
      </p:sp>
      <p:sp>
        <p:nvSpPr>
          <p:cNvPr id="76" name="文本框 75"/>
          <p:cNvSpPr txBox="1"/>
          <p:nvPr/>
        </p:nvSpPr>
        <p:spPr>
          <a:xfrm>
            <a:off x="3936198" y="3140513"/>
            <a:ext cx="799089" cy="830997"/>
          </a:xfrm>
          <a:prstGeom prst="rect">
            <a:avLst/>
          </a:prstGeom>
          <a:solidFill>
            <a:srgbClr val="129589">
              <a:alpha val="48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t>神经网络</a:t>
            </a:r>
            <a:endParaRPr lang="zh-CN" altLang="en-US" sz="2400" dirty="0"/>
          </a:p>
        </p:txBody>
      </p:sp>
    </p:spTree>
    <p:custDataLst>
      <p:tags r:id="rId1"/>
    </p:custDataLst>
    <p:extLst>
      <p:ext uri="{BB962C8B-B14F-4D97-AF65-F5344CB8AC3E}">
        <p14:creationId xmlns:p14="http://schemas.microsoft.com/office/powerpoint/2010/main" val="723022391"/>
      </p:ext>
    </p:extLst>
  </p:cSld>
  <p:clrMapOvr>
    <a:masterClrMapping/>
  </p:clrMapOvr>
  <p:transition spd="slow" advTm="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五角星 52"/>
          <p:cNvSpPr/>
          <p:nvPr/>
        </p:nvSpPr>
        <p:spPr>
          <a:xfrm>
            <a:off x="3427232" y="1547506"/>
            <a:ext cx="2165350" cy="2165350"/>
          </a:xfrm>
          <a:prstGeom prst="star5">
            <a:avLst/>
          </a:prstGeom>
          <a:noFill/>
          <a:ln w="76200">
            <a:solidFill>
              <a:srgbClr val="1A3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927177" y="2128779"/>
            <a:ext cx="1218704" cy="1218704"/>
            <a:chOff x="3962648" y="2819400"/>
            <a:chExt cx="1218704" cy="1218704"/>
          </a:xfrm>
        </p:grpSpPr>
        <p:grpSp>
          <p:nvGrpSpPr>
            <p:cNvPr id="55" name="组合 5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096080" y="2903428"/>
              <a:ext cx="1082348" cy="1077218"/>
            </a:xfrm>
            <a:prstGeom prst="rect">
              <a:avLst/>
            </a:prstGeom>
            <a:noFill/>
          </p:spPr>
          <p:txBody>
            <a:bodyPr wrap="none" rtlCol="0">
              <a:spAutoFit/>
            </a:bodyPr>
            <a:lstStyle/>
            <a:p>
              <a:r>
                <a:rPr lang="zh-CN" altLang="en-US" sz="3200" spc="300" dirty="0" smtClean="0">
                  <a:solidFill>
                    <a:srgbClr val="C00000"/>
                  </a:solidFill>
                  <a:latin typeface="方正兰亭细黑_GBK" pitchFamily="2" charset="-122"/>
                  <a:ea typeface="方正兰亭细黑_GBK" pitchFamily="2" charset="-122"/>
                </a:rPr>
                <a:t>深度</a:t>
              </a:r>
              <a:endParaRPr lang="en-US" altLang="zh-CN" sz="3200" spc="300" dirty="0" smtClean="0">
                <a:solidFill>
                  <a:srgbClr val="C00000"/>
                </a:solidFill>
                <a:latin typeface="方正兰亭细黑_GBK" pitchFamily="2" charset="-122"/>
                <a:ea typeface="方正兰亭细黑_GBK" pitchFamily="2" charset="-122"/>
              </a:endParaRPr>
            </a:p>
            <a:p>
              <a:r>
                <a:rPr lang="zh-CN" altLang="en-US" sz="3200" spc="300" dirty="0" smtClean="0">
                  <a:solidFill>
                    <a:srgbClr val="C00000"/>
                  </a:solidFill>
                  <a:latin typeface="方正兰亭细黑_GBK" pitchFamily="2" charset="-122"/>
                  <a:ea typeface="方正兰亭细黑_GBK" pitchFamily="2" charset="-122"/>
                </a:rPr>
                <a:t>学习</a:t>
              </a:r>
              <a:endParaRPr lang="zh-CN" altLang="en-US" sz="3200" spc="300" dirty="0">
                <a:solidFill>
                  <a:srgbClr val="C00000"/>
                </a:solidFill>
                <a:latin typeface="方正兰亭细黑_GBK" pitchFamily="2" charset="-122"/>
                <a:ea typeface="方正兰亭细黑_GBK" pitchFamily="2" charset="-122"/>
              </a:endParaRPr>
            </a:p>
          </p:txBody>
        </p:sp>
      </p:grpSp>
      <p:sp>
        <p:nvSpPr>
          <p:cNvPr id="59" name="椭圆 58"/>
          <p:cNvSpPr/>
          <p:nvPr/>
        </p:nvSpPr>
        <p:spPr>
          <a:xfrm>
            <a:off x="2924485"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154838" y="103104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399437" y="20279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907843" y="34710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414486" y="3458360"/>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4907843" y="691487"/>
            <a:ext cx="3262432" cy="830997"/>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解决了传统机器学习的</a:t>
            </a:r>
            <a:endParaRPr lang="en-US" altLang="zh-CN" sz="2400" dirty="0" smtClean="0">
              <a:solidFill>
                <a:srgbClr val="C00000"/>
              </a:solidFill>
              <a:latin typeface="方正兰亭细黑_GBK" pitchFamily="2" charset="-122"/>
              <a:ea typeface="方正兰亭细黑_GBK" pitchFamily="2" charset="-122"/>
            </a:endParaRPr>
          </a:p>
          <a:p>
            <a:r>
              <a:rPr lang="zh-CN" altLang="en-US" sz="2400" dirty="0" smtClean="0">
                <a:solidFill>
                  <a:srgbClr val="C00000"/>
                </a:solidFill>
                <a:latin typeface="方正兰亭细黑_GBK" pitchFamily="2" charset="-122"/>
                <a:ea typeface="方正兰亭细黑_GBK" pitchFamily="2" charset="-122"/>
              </a:rPr>
              <a:t>特征提取的瓶颈问题</a:t>
            </a:r>
            <a:endParaRPr lang="zh-CN" altLang="en-US" sz="2400" dirty="0">
              <a:solidFill>
                <a:srgbClr val="C00000"/>
              </a:solidFill>
              <a:latin typeface="方正兰亭细黑_GBK" pitchFamily="2" charset="-122"/>
              <a:ea typeface="方正兰亭细黑_GBK" pitchFamily="2" charset="-122"/>
            </a:endParaRPr>
          </a:p>
        </p:txBody>
      </p:sp>
      <p:sp>
        <p:nvSpPr>
          <p:cNvPr id="80" name="TextBox 79"/>
          <p:cNvSpPr txBox="1"/>
          <p:nvPr/>
        </p:nvSpPr>
        <p:spPr>
          <a:xfrm>
            <a:off x="6138950" y="2186145"/>
            <a:ext cx="2031325" cy="461665"/>
          </a:xfrm>
          <a:prstGeom prst="rect">
            <a:avLst/>
          </a:prstGeom>
          <a:noFill/>
        </p:spPr>
        <p:txBody>
          <a:bodyPr wrap="none" rtlCol="0">
            <a:spAutoFit/>
          </a:bodyPr>
          <a:lstStyle/>
          <a:p>
            <a:r>
              <a:rPr lang="zh-CN" altLang="en-US" sz="2400" dirty="0" smtClean="0">
                <a:solidFill>
                  <a:srgbClr val="C00000"/>
                </a:solidFill>
                <a:latin typeface="方正兰亭细黑_GBK" pitchFamily="2" charset="-122"/>
                <a:ea typeface="方正兰亭细黑_GBK" pitchFamily="2" charset="-122"/>
              </a:rPr>
              <a:t>应用领域广泛</a:t>
            </a:r>
            <a:endParaRPr lang="zh-CN" altLang="en-US" sz="2400" dirty="0">
              <a:solidFill>
                <a:srgbClr val="C00000"/>
              </a:solidFill>
              <a:latin typeface="方正兰亭细黑_GBK" pitchFamily="2" charset="-122"/>
              <a:ea typeface="方正兰亭细黑_GBK" pitchFamily="2" charset="-122"/>
            </a:endParaRPr>
          </a:p>
        </p:txBody>
      </p:sp>
      <p:sp>
        <p:nvSpPr>
          <p:cNvPr id="82" name="TextBox 81"/>
          <p:cNvSpPr txBox="1"/>
          <p:nvPr/>
        </p:nvSpPr>
        <p:spPr>
          <a:xfrm>
            <a:off x="855988" y="2128779"/>
            <a:ext cx="2143536" cy="830997"/>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代表</a:t>
            </a:r>
            <a:r>
              <a:rPr lang="zh-CN" altLang="en-US" sz="2400" dirty="0" smtClean="0">
                <a:solidFill>
                  <a:srgbClr val="C00000"/>
                </a:solidFill>
                <a:latin typeface="方正兰亭细黑_GBK" pitchFamily="2" charset="-122"/>
                <a:ea typeface="方正兰亭细黑_GBK" pitchFamily="2" charset="-122"/>
              </a:rPr>
              <a:t>算法</a:t>
            </a:r>
            <a:r>
              <a:rPr lang="en-US" altLang="zh-CN" sz="2400" dirty="0" smtClean="0">
                <a:solidFill>
                  <a:srgbClr val="C00000"/>
                </a:solidFill>
                <a:latin typeface="方正兰亭细黑_GBK" pitchFamily="2" charset="-122"/>
                <a:ea typeface="方正兰亭细黑_GBK" pitchFamily="2" charset="-122"/>
              </a:rPr>
              <a:t>CNN</a:t>
            </a:r>
          </a:p>
          <a:p>
            <a:r>
              <a:rPr lang="zh-CN" altLang="en-US" sz="2400" dirty="0" smtClean="0">
                <a:solidFill>
                  <a:srgbClr val="C00000"/>
                </a:solidFill>
                <a:latin typeface="方正兰亭细黑_GBK" pitchFamily="2" charset="-122"/>
                <a:ea typeface="方正兰亭细黑_GBK" pitchFamily="2" charset="-122"/>
              </a:rPr>
              <a:t>成就突出</a:t>
            </a:r>
            <a:endParaRPr lang="zh-CN" altLang="en-US" sz="2400" dirty="0">
              <a:solidFill>
                <a:srgbClr val="C00000"/>
              </a:solidFill>
              <a:latin typeface="方正兰亭细黑_GBK" pitchFamily="2" charset="-122"/>
              <a:ea typeface="方正兰亭细黑_GBK" pitchFamily="2" charset="-122"/>
            </a:endParaRPr>
          </a:p>
        </p:txBody>
      </p:sp>
      <p:sp>
        <p:nvSpPr>
          <p:cNvPr id="83" name="TextBox 82"/>
          <p:cNvSpPr txBox="1"/>
          <p:nvPr/>
        </p:nvSpPr>
        <p:spPr>
          <a:xfrm>
            <a:off x="1498095" y="4425167"/>
            <a:ext cx="5949064" cy="461665"/>
          </a:xfrm>
          <a:prstGeom prst="rect">
            <a:avLst/>
          </a:prstGeom>
          <a:noFill/>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学习</a:t>
            </a:r>
            <a:r>
              <a:rPr lang="zh-CN" altLang="en-US" sz="2400" dirty="0" smtClean="0">
                <a:solidFill>
                  <a:srgbClr val="C00000"/>
                </a:solidFill>
                <a:latin typeface="方正兰亭细黑_GBK" pitchFamily="2" charset="-122"/>
                <a:ea typeface="方正兰亭细黑_GBK" pitchFamily="2" charset="-122"/>
              </a:rPr>
              <a:t>工具众多，</a:t>
            </a:r>
            <a:r>
              <a:rPr lang="en-US" altLang="zh-CN" sz="2400" dirty="0" err="1" smtClean="0">
                <a:solidFill>
                  <a:srgbClr val="C00000"/>
                </a:solidFill>
                <a:latin typeface="方正兰亭细黑_GBK" pitchFamily="2" charset="-122"/>
                <a:ea typeface="方正兰亭细黑_GBK" pitchFamily="2" charset="-122"/>
              </a:rPr>
              <a:t>TensorFlow</a:t>
            </a:r>
            <a:r>
              <a:rPr lang="zh-CN" altLang="en-US" sz="2400" dirty="0" smtClean="0">
                <a:solidFill>
                  <a:srgbClr val="C00000"/>
                </a:solidFill>
                <a:latin typeface="方正兰亭细黑_GBK" pitchFamily="2" charset="-122"/>
                <a:ea typeface="方正兰亭细黑_GBK" pitchFamily="2" charset="-122"/>
              </a:rPr>
              <a:t>活跃度非常高</a:t>
            </a:r>
            <a:endParaRPr lang="zh-CN" altLang="en-US" sz="2400" dirty="0">
              <a:solidFill>
                <a:srgbClr val="C00000"/>
              </a:solidFill>
              <a:latin typeface="方正兰亭细黑_GBK" pitchFamily="2" charset="-122"/>
              <a:ea typeface="方正兰亭细黑_GBK" pitchFamily="2" charset="-122"/>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9"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研究现状</a:t>
            </a:r>
            <a:endParaRPr lang="zh-CN" altLang="en-US" sz="2000" b="1" spc="300" dirty="0">
              <a:latin typeface="微软雅黑" panose="020B0503020204020204" pitchFamily="34" charset="-122"/>
              <a:ea typeface="微软雅黑" panose="020B0503020204020204" pitchFamily="34" charset="-122"/>
            </a:endParaRPr>
          </a:p>
        </p:txBody>
      </p:sp>
      <p:sp>
        <p:nvSpPr>
          <p:cNvPr id="30" name="TextBox 26"/>
          <p:cNvSpPr txBox="1"/>
          <p:nvPr/>
        </p:nvSpPr>
        <p:spPr>
          <a:xfrm>
            <a:off x="2343070" y="202414"/>
            <a:ext cx="1723549" cy="400110"/>
          </a:xfrm>
          <a:prstGeom prst="rect">
            <a:avLst/>
          </a:prstGeom>
          <a:noFill/>
        </p:spPr>
        <p:txBody>
          <a:bodyPr wrap="non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深度</a:t>
            </a:r>
            <a:r>
              <a:rPr lang="zh-CN" altLang="en-US" sz="2000" b="1" dirty="0" smtClean="0">
                <a:solidFill>
                  <a:srgbClr val="C00000"/>
                </a:solidFill>
                <a:latin typeface="微软雅黑" panose="020B0503020204020204" pitchFamily="34" charset="-122"/>
                <a:ea typeface="微软雅黑" panose="020B0503020204020204" pitchFamily="34" charset="-122"/>
              </a:rPr>
              <a:t>学习现状</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71079843"/>
      </p:ext>
    </p:extLst>
  </p:cSld>
  <p:clrMapOvr>
    <a:masterClrMapping/>
  </p:clrMapOvr>
  <p:transition spd="slow" advTm="0">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smtClean="0">
                <a:latin typeface="微软雅黑" panose="020B0503020204020204" pitchFamily="34" charset="-122"/>
                <a:ea typeface="微软雅黑" panose="020B0503020204020204" pitchFamily="34" charset="-122"/>
              </a:rPr>
              <a:t>研究</a:t>
            </a:r>
            <a:r>
              <a:rPr lang="zh-CN" altLang="en-US" sz="2000" b="1" spc="300" dirty="0">
                <a:latin typeface="微软雅黑" panose="020B0503020204020204" pitchFamily="34" charset="-122"/>
                <a:ea typeface="微软雅黑" panose="020B0503020204020204" pitchFamily="34" charset="-122"/>
              </a:rPr>
              <a:t>内容</a:t>
            </a:r>
          </a:p>
        </p:txBody>
      </p:sp>
      <p:sp>
        <p:nvSpPr>
          <p:cNvPr id="27" name="TextBox 26"/>
          <p:cNvSpPr txBox="1"/>
          <p:nvPr/>
        </p:nvSpPr>
        <p:spPr>
          <a:xfrm>
            <a:off x="2396443" y="221243"/>
            <a:ext cx="2059988" cy="400110"/>
          </a:xfrm>
          <a:prstGeom prst="rect">
            <a:avLst/>
          </a:prstGeom>
          <a:noFill/>
        </p:spPr>
        <p:txBody>
          <a:bodyPr wrap="none" rtlCol="0">
            <a:spAutoFit/>
          </a:bodyPr>
          <a:lstStyle/>
          <a:p>
            <a:pPr algn="ctr"/>
            <a:r>
              <a:rPr lang="en-US" altLang="zh-CN" sz="2000" b="1" dirty="0" smtClean="0">
                <a:solidFill>
                  <a:srgbClr val="C00000"/>
                </a:solidFill>
                <a:latin typeface="微软雅黑" panose="020B0503020204020204" pitchFamily="34" charset="-122"/>
                <a:ea typeface="微软雅黑" panose="020B0503020204020204" pitchFamily="34" charset="-122"/>
              </a:rPr>
              <a:t>THE CONTENT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空心弧 36"/>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67"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199718" y="1008435"/>
            <a:ext cx="2339084" cy="830989"/>
          </a:xfrm>
          <a:prstGeom prst="rect">
            <a:avLst/>
          </a:prstGeom>
        </p:spPr>
        <p:txBody>
          <a:bodyPr wrap="none" lIns="91431" tIns="45716" rIns="91431" bIns="45716">
            <a:spAutoFit/>
          </a:bodyPr>
          <a:lstStyle/>
          <a:p>
            <a:r>
              <a:rPr lang="zh-CN" altLang="en-US" sz="2400" b="1" dirty="0" smtClean="0">
                <a:latin typeface="微软雅黑" pitchFamily="34" charset="-122"/>
                <a:ea typeface="微软雅黑" pitchFamily="34" charset="-122"/>
              </a:rPr>
              <a:t>卷积神经网络、</a:t>
            </a:r>
            <a:endParaRPr lang="en-US" altLang="zh-CN" sz="2400" b="1" dirty="0" smtClean="0">
              <a:latin typeface="微软雅黑" pitchFamily="34" charset="-122"/>
              <a:ea typeface="微软雅黑" pitchFamily="34" charset="-122"/>
            </a:endParaRPr>
          </a:p>
          <a:p>
            <a:r>
              <a:rPr lang="en-US" altLang="zh-CN" sz="2400" b="1" dirty="0" err="1" smtClean="0">
                <a:latin typeface="微软雅黑" pitchFamily="34" charset="-122"/>
                <a:ea typeface="微软雅黑" pitchFamily="34" charset="-122"/>
              </a:rPr>
              <a:t>MobileNet</a:t>
            </a:r>
            <a:endParaRPr lang="zh-CN" altLang="en-US" sz="2400" b="1" dirty="0">
              <a:latin typeface="微软雅黑" pitchFamily="34" charset="-122"/>
              <a:ea typeface="微软雅黑" pitchFamily="34" charset="-122"/>
            </a:endParaRPr>
          </a:p>
        </p:txBody>
      </p:sp>
      <p:grpSp>
        <p:nvGrpSpPr>
          <p:cNvPr id="44" name="组合 43"/>
          <p:cNvGrpSpPr>
            <a:grpSpLocks/>
          </p:cNvGrpSpPr>
          <p:nvPr/>
        </p:nvGrpSpPr>
        <p:grpSpPr bwMode="auto">
          <a:xfrm>
            <a:off x="600323" y="1737476"/>
            <a:ext cx="2259643" cy="2259643"/>
            <a:chOff x="1103084" y="2155824"/>
            <a:chExt cx="3176815" cy="3176815"/>
          </a:xfrm>
        </p:grpSpPr>
        <p:sp>
          <p:nvSpPr>
            <p:cNvPr id="45" name="椭圆 44"/>
            <p:cNvSpPr/>
            <p:nvPr/>
          </p:nvSpPr>
          <p:spPr>
            <a:xfrm>
              <a:off x="1103084" y="2155824"/>
              <a:ext cx="3176815" cy="31768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椭圆 45"/>
            <p:cNvSpPr/>
            <p:nvPr/>
          </p:nvSpPr>
          <p:spPr>
            <a:xfrm>
              <a:off x="1281790" y="2334530"/>
              <a:ext cx="2819403" cy="2819403"/>
            </a:xfrm>
            <a:prstGeom prst="ellipse">
              <a:avLst/>
            </a:prstGeom>
            <a:blipFill dpi="0" rotWithShape="1">
              <a:blip r:embed="rId4"/>
              <a:srcRect/>
              <a:stretch>
                <a:fillRect l="-28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47" name="椭圆 46"/>
          <p:cNvSpPr/>
          <p:nvPr/>
        </p:nvSpPr>
        <p:spPr>
          <a:xfrm>
            <a:off x="2339752" y="1275606"/>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48" name="椭圆 47"/>
          <p:cNvSpPr/>
          <p:nvPr/>
        </p:nvSpPr>
        <p:spPr>
          <a:xfrm>
            <a:off x="3131840" y="2236528"/>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49" name="椭圆 48"/>
          <p:cNvSpPr/>
          <p:nvPr/>
        </p:nvSpPr>
        <p:spPr>
          <a:xfrm>
            <a:off x="3110900" y="32189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50" name="椭圆 49"/>
          <p:cNvSpPr/>
          <p:nvPr/>
        </p:nvSpPr>
        <p:spPr>
          <a:xfrm>
            <a:off x="2339752" y="406912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nvGrpSpPr>
          <p:cNvPr id="51" name="组合 50"/>
          <p:cNvGrpSpPr/>
          <p:nvPr/>
        </p:nvGrpSpPr>
        <p:grpSpPr>
          <a:xfrm>
            <a:off x="3989630" y="1064722"/>
            <a:ext cx="858956" cy="858956"/>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8" name="组合 57"/>
          <p:cNvGrpSpPr/>
          <p:nvPr/>
        </p:nvGrpSpPr>
        <p:grpSpPr>
          <a:xfrm>
            <a:off x="4684712" y="1948340"/>
            <a:ext cx="858956" cy="858956"/>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716016" y="2993953"/>
            <a:ext cx="858956" cy="858956"/>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8" name="组合 67"/>
          <p:cNvGrpSpPr/>
          <p:nvPr/>
        </p:nvGrpSpPr>
        <p:grpSpPr>
          <a:xfrm>
            <a:off x="3996846" y="3864636"/>
            <a:ext cx="858956" cy="858956"/>
            <a:chOff x="3996846" y="3864636"/>
            <a:chExt cx="858956" cy="858956"/>
          </a:xfrm>
        </p:grpSpPr>
        <p:grpSp>
          <p:nvGrpSpPr>
            <p:cNvPr id="69" name="组合 6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C0000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73" name="矩形 72"/>
          <p:cNvSpPr/>
          <p:nvPr/>
        </p:nvSpPr>
        <p:spPr>
          <a:xfrm>
            <a:off x="5769526" y="1967087"/>
            <a:ext cx="2207637" cy="830989"/>
          </a:xfrm>
          <a:prstGeom prst="rect">
            <a:avLst/>
          </a:prstGeom>
        </p:spPr>
        <p:txBody>
          <a:bodyPr wrap="none" lIns="91431" tIns="45716" rIns="91431" bIns="45716">
            <a:spAutoFit/>
          </a:bodyPr>
          <a:lstStyle/>
          <a:p>
            <a:r>
              <a:rPr lang="en-US" altLang="zh-CN" sz="2400" b="1" dirty="0" err="1" smtClean="0">
                <a:latin typeface="微软雅黑" pitchFamily="34" charset="-122"/>
                <a:ea typeface="微软雅黑" pitchFamily="34" charset="-122"/>
              </a:rPr>
              <a:t>Tensorflow</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b="1" dirty="0" smtClean="0">
                <a:latin typeface="微软雅黑" pitchFamily="34" charset="-122"/>
                <a:ea typeface="微软雅黑" pitchFamily="34" charset="-122"/>
              </a:rPr>
              <a:t>TF-Slim</a:t>
            </a:r>
            <a:endParaRPr lang="zh-CN" altLang="en-US" sz="2400" b="1" dirty="0">
              <a:latin typeface="微软雅黑" pitchFamily="34" charset="-122"/>
              <a:ea typeface="微软雅黑" pitchFamily="34" charset="-122"/>
            </a:endParaRPr>
          </a:p>
        </p:txBody>
      </p:sp>
      <p:sp>
        <p:nvSpPr>
          <p:cNvPr id="75" name="矩形 74"/>
          <p:cNvSpPr/>
          <p:nvPr/>
        </p:nvSpPr>
        <p:spPr>
          <a:xfrm>
            <a:off x="5794452" y="2990081"/>
            <a:ext cx="1723531" cy="830989"/>
          </a:xfrm>
          <a:prstGeom prst="rect">
            <a:avLst/>
          </a:prstGeom>
        </p:spPr>
        <p:txBody>
          <a:bodyPr wrap="none" lIns="91431" tIns="45716" rIns="91431" bIns="45716">
            <a:spAutoFit/>
          </a:bodyPr>
          <a:lstStyle/>
          <a:p>
            <a:r>
              <a:rPr lang="zh-CN" altLang="en-US" sz="2400" b="1" dirty="0">
                <a:latin typeface="微软雅黑" pitchFamily="34" charset="-122"/>
                <a:ea typeface="微软雅黑" pitchFamily="34" charset="-122"/>
              </a:rPr>
              <a:t>迁移</a:t>
            </a:r>
            <a:r>
              <a:rPr lang="zh-CN" altLang="en-US" sz="2400" b="1" dirty="0" smtClean="0">
                <a:latin typeface="微软雅黑" pitchFamily="34" charset="-122"/>
                <a:ea typeface="微软雅黑" pitchFamily="34" charset="-122"/>
              </a:rPr>
              <a:t>学习、</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模型对比</a:t>
            </a:r>
            <a:endParaRPr lang="zh-CN" altLang="en-US" sz="2400" b="1" dirty="0">
              <a:latin typeface="微软雅黑" pitchFamily="34" charset="-122"/>
              <a:ea typeface="微软雅黑" pitchFamily="34" charset="-122"/>
            </a:endParaRPr>
          </a:p>
        </p:txBody>
      </p:sp>
      <p:sp>
        <p:nvSpPr>
          <p:cNvPr id="84" name="矩形 83"/>
          <p:cNvSpPr/>
          <p:nvPr/>
        </p:nvSpPr>
        <p:spPr>
          <a:xfrm>
            <a:off x="5264466" y="4109608"/>
            <a:ext cx="2515542" cy="830989"/>
          </a:xfrm>
          <a:prstGeom prst="rect">
            <a:avLst/>
          </a:prstGeom>
        </p:spPr>
        <p:txBody>
          <a:bodyPr wrap="none" lIns="91431" tIns="45716" rIns="91431" bIns="45716">
            <a:spAutoFit/>
          </a:bodyPr>
          <a:lstStyle/>
          <a:p>
            <a:r>
              <a:rPr lang="en-US" altLang="zh-CN" sz="2400" b="1" dirty="0" smtClean="0">
                <a:latin typeface="微软雅黑" pitchFamily="34" charset="-122"/>
                <a:ea typeface="微软雅黑" pitchFamily="34" charset="-122"/>
              </a:rPr>
              <a:t>Android studio</a:t>
            </a:r>
          </a:p>
          <a:p>
            <a:r>
              <a:rPr lang="zh-CN" altLang="en-US" sz="2400" b="1" dirty="0" smtClean="0">
                <a:latin typeface="微软雅黑" pitchFamily="34" charset="-122"/>
                <a:ea typeface="微软雅黑" pitchFamily="34" charset="-122"/>
              </a:rPr>
              <a:t>移动端系统搭建</a:t>
            </a:r>
            <a:endParaRPr lang="zh-CN" altLang="en-US" sz="24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686431970"/>
      </p:ext>
    </p:extLst>
  </p:cSld>
  <p:clrMapOvr>
    <a:masterClrMapping/>
  </p:clrMapOvr>
  <p:transition spd="slow" advTm="0">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242922" cy="707886"/>
          </a:xfrm>
          <a:prstGeom prst="rect">
            <a:avLst/>
          </a:prstGeom>
          <a:noFill/>
        </p:spPr>
        <p:txBody>
          <a:bodyPr wrap="none" rtlCol="0">
            <a:spAutoFit/>
          </a:bodyPr>
          <a:lstStyle/>
          <a:p>
            <a:r>
              <a:rPr lang="zh-CN" altLang="en-US" sz="4000" b="1" dirty="0" smtClean="0">
                <a:latin typeface="微软雅黑" panose="020B0503020204020204" pitchFamily="34" charset="-122"/>
                <a:ea typeface="微软雅黑" panose="020B0503020204020204" pitchFamily="34" charset="-122"/>
              </a:rPr>
              <a:t>理论</a:t>
            </a:r>
            <a:r>
              <a:rPr lang="zh-CN" altLang="en-US" sz="4000" b="1" dirty="0">
                <a:latin typeface="微软雅黑" panose="020B0503020204020204" pitchFamily="34" charset="-122"/>
                <a:ea typeface="微软雅黑" panose="020B0503020204020204" pitchFamily="34" charset="-122"/>
              </a:rPr>
              <a:t>基础</a:t>
            </a:r>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第二部分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4451737" y="3238603"/>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卷积池化</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4434278" y="2802322"/>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模型训练</a:t>
            </a:r>
            <a:endParaRPr lang="zh-CN" altLang="en-US" sz="20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6029081" y="3238603"/>
            <a:ext cx="2990242"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CONVOLUTION POOL</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6013383" y="2815404"/>
            <a:ext cx="2063385"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MODEL TRAIN</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2" name="椭圆 21"/>
          <p:cNvSpPr/>
          <p:nvPr/>
        </p:nvSpPr>
        <p:spPr>
          <a:xfrm>
            <a:off x="4087493" y="330617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087493" y="289664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7"/>
          <p:cNvSpPr txBox="1"/>
          <p:nvPr/>
        </p:nvSpPr>
        <p:spPr>
          <a:xfrm>
            <a:off x="4451737" y="3620152"/>
            <a:ext cx="1561646" cy="400110"/>
          </a:xfrm>
          <a:prstGeom prst="rect">
            <a:avLst/>
          </a:prstGeom>
          <a:noFill/>
        </p:spPr>
        <p:txBody>
          <a:bodyPr wrap="none" rtlCol="0">
            <a:spAutoFit/>
          </a:bodyPr>
          <a:lstStyle/>
          <a:p>
            <a:r>
              <a:rPr lang="en-US" altLang="zh-CN" sz="2000" b="1" dirty="0" err="1" smtClean="0">
                <a:latin typeface="微软雅黑" panose="020B0503020204020204" pitchFamily="34" charset="-122"/>
                <a:ea typeface="微软雅黑" panose="020B0503020204020204" pitchFamily="34" charset="-122"/>
              </a:rPr>
              <a:t>MobileNet</a:t>
            </a:r>
            <a:endParaRPr lang="zh-CN" altLang="en-US" sz="2000" b="1" dirty="0">
              <a:latin typeface="微软雅黑" panose="020B0503020204020204" pitchFamily="34" charset="-122"/>
              <a:ea typeface="微软雅黑" panose="020B0503020204020204" pitchFamily="34" charset="-122"/>
            </a:endParaRPr>
          </a:p>
        </p:txBody>
      </p:sp>
      <p:sp>
        <p:nvSpPr>
          <p:cNvPr id="24" name="椭圆 23"/>
          <p:cNvSpPr/>
          <p:nvPr/>
        </p:nvSpPr>
        <p:spPr>
          <a:xfrm>
            <a:off x="4112813" y="370652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9"/>
          <p:cNvSpPr txBox="1"/>
          <p:nvPr/>
        </p:nvSpPr>
        <p:spPr>
          <a:xfrm>
            <a:off x="6013383" y="3620152"/>
            <a:ext cx="1561646" cy="400110"/>
          </a:xfrm>
          <a:prstGeom prst="rect">
            <a:avLst/>
          </a:prstGeom>
          <a:noFill/>
        </p:spPr>
        <p:txBody>
          <a:bodyPr wrap="none" rtlCol="0">
            <a:spAutoFit/>
          </a:bodyPr>
          <a:lstStyle/>
          <a:p>
            <a:r>
              <a:rPr lang="en-US" altLang="zh-CN" sz="2000" b="1" dirty="0" err="1" smtClean="0">
                <a:solidFill>
                  <a:srgbClr val="C00000"/>
                </a:solidFill>
                <a:latin typeface="微软雅黑" panose="020B0503020204020204" pitchFamily="34" charset="-122"/>
                <a:ea typeface="微软雅黑" panose="020B0503020204020204" pitchFamily="34" charset="-122"/>
              </a:rPr>
              <a:t>MobileNet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30231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29.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30.xml><?xml version="1.0" encoding="utf-8"?>
<p:tagLst xmlns:a="http://schemas.openxmlformats.org/drawingml/2006/main" xmlns:r="http://schemas.openxmlformats.org/officeDocument/2006/relationships" xmlns:p="http://schemas.openxmlformats.org/presentationml/2006/main">
  <p:tag name="SELECTED" val="True"/>
</p:tagLst>
</file>

<file path=ppt/tags/tag31.xml><?xml version="1.0" encoding="utf-8"?>
<p:tagLst xmlns:a="http://schemas.openxmlformats.org/drawingml/2006/main" xmlns:r="http://schemas.openxmlformats.org/officeDocument/2006/relationships" xmlns:p="http://schemas.openxmlformats.org/presentationml/2006/main">
  <p:tag name="SELECTED" val="True"/>
</p:tagLst>
</file>

<file path=ppt/tags/tag32.xml><?xml version="1.0" encoding="utf-8"?>
<p:tagLst xmlns:a="http://schemas.openxmlformats.org/drawingml/2006/main" xmlns:r="http://schemas.openxmlformats.org/officeDocument/2006/relationships" xmlns:p="http://schemas.openxmlformats.org/presentationml/2006/main">
  <p:tag name="SELECTED" val="True"/>
</p:tagLst>
</file>

<file path=ppt/tags/tag33.xml><?xml version="1.0" encoding="utf-8"?>
<p:tagLst xmlns:a="http://schemas.openxmlformats.org/drawingml/2006/main" xmlns:r="http://schemas.openxmlformats.org/officeDocument/2006/relationships" xmlns:p="http://schemas.openxmlformats.org/presentationml/2006/main">
  <p:tag name="SELECTED" val="True"/>
</p:tagLst>
</file>

<file path=ppt/tags/tag34.xml><?xml version="1.0" encoding="utf-8"?>
<p:tagLst xmlns:a="http://schemas.openxmlformats.org/drawingml/2006/main" xmlns:r="http://schemas.openxmlformats.org/officeDocument/2006/relationships" xmlns:p="http://schemas.openxmlformats.org/presentationml/2006/main">
  <p:tag name="SELECTED" val="True"/>
</p:tagLst>
</file>

<file path=ppt/tags/tag35.xml><?xml version="1.0" encoding="utf-8"?>
<p:tagLst xmlns:a="http://schemas.openxmlformats.org/drawingml/2006/main" xmlns:r="http://schemas.openxmlformats.org/officeDocument/2006/relationships" xmlns:p="http://schemas.openxmlformats.org/presentationml/2006/main">
  <p:tag name="SELECTED" val="True"/>
</p:tagLst>
</file>

<file path=ppt/tags/tag36.xml><?xml version="1.0" encoding="utf-8"?>
<p:tagLst xmlns:a="http://schemas.openxmlformats.org/drawingml/2006/main" xmlns:r="http://schemas.openxmlformats.org/officeDocument/2006/relationships" xmlns:p="http://schemas.openxmlformats.org/presentationml/2006/main">
  <p:tag name="SELECTED" val="True"/>
</p:tagLst>
</file>

<file path=ppt/tags/tag37.xml><?xml version="1.0" encoding="utf-8"?>
<p:tagLst xmlns:a="http://schemas.openxmlformats.org/drawingml/2006/main" xmlns:r="http://schemas.openxmlformats.org/officeDocument/2006/relationships" xmlns:p="http://schemas.openxmlformats.org/presentationml/2006/main">
  <p:tag name="SELECTED" val="True"/>
</p:tagLst>
</file>

<file path=ppt/tags/tag38.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1370</TotalTime>
  <Words>2638</Words>
  <Application>Microsoft Office PowerPoint</Application>
  <PresentationFormat>全屏显示(16:9)</PresentationFormat>
  <Paragraphs>1103</Paragraphs>
  <Slides>47</Slides>
  <Notes>47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Cambria Math</vt:lpstr>
      <vt:lpstr>Times New Roman</vt:lpstr>
      <vt:lpstr>Calibri</vt:lpstr>
      <vt:lpstr>方正兰亭细黑_GBK</vt:lpstr>
      <vt:lpstr>Watford DB</vt:lpstr>
      <vt:lpstr>宋体</vt:lpstr>
      <vt:lpstr>等线 Light</vt:lpstr>
      <vt:lpstr>Arial</vt:lpstr>
      <vt:lpstr>微软雅黑</vt:lpstr>
      <vt:lpstr>造字工房劲黑（非商用）常规体</vt:lpstr>
      <vt:lpstr>造字工房俊雅锐宋体验版常规体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张雪冰</cp:lastModifiedBy>
  <cp:revision>128</cp:revision>
  <dcterms:created xsi:type="dcterms:W3CDTF">2015-01-23T04:02:45Z</dcterms:created>
  <dcterms:modified xsi:type="dcterms:W3CDTF">2019-06-01T03:19:39Z</dcterms:modified>
</cp:coreProperties>
</file>